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60" r:id="rId3"/>
    <p:sldId id="298" r:id="rId4"/>
    <p:sldId id="289" r:id="rId5"/>
    <p:sldId id="293" r:id="rId6"/>
    <p:sldId id="301" r:id="rId7"/>
    <p:sldId id="300" r:id="rId8"/>
    <p:sldId id="296" r:id="rId9"/>
    <p:sldId id="290" r:id="rId10"/>
    <p:sldId id="299" r:id="rId11"/>
    <p:sldId id="294" r:id="rId12"/>
    <p:sldId id="295" r:id="rId1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나눔스퀘어" panose="020B0600000101010101" pitchFamily="50" charset="-127"/>
      <p:regular r:id="rId20"/>
    </p:embeddedFont>
    <p:embeddedFont>
      <p:font typeface="나눔스퀘어 Bold" panose="020B0600000101010101" pitchFamily="50" charset="-127"/>
      <p:bold r:id="rId21"/>
    </p:embeddedFont>
    <p:embeddedFont>
      <p:font typeface="나눔스퀘어 ExtraBold" panose="020B0600000101010101" pitchFamily="50" charset="-127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2A54"/>
    <a:srgbClr val="ED1730"/>
    <a:srgbClr val="FFFFFF"/>
    <a:srgbClr val="063E7B"/>
    <a:srgbClr val="F03E53"/>
    <a:srgbClr val="57ABFF"/>
    <a:srgbClr val="CBEFFF"/>
    <a:srgbClr val="0B59AD"/>
    <a:srgbClr val="157CFF"/>
    <a:srgbClr val="ED1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39" d="100"/>
          <a:sy n="39" d="100"/>
        </p:scale>
        <p:origin x="2544" y="101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370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54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185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94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69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424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907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821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273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854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17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3D52-B5BE-4FF6-949B-64820011A74C}" type="datetimeFigureOut">
              <a:rPr lang="ko-KR" altLang="en-US" smtClean="0"/>
              <a:t>2020-01-19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960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2.gif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그룹 103"/>
          <p:cNvGrpSpPr/>
          <p:nvPr/>
        </p:nvGrpSpPr>
        <p:grpSpPr>
          <a:xfrm>
            <a:off x="3256580" y="2742853"/>
            <a:ext cx="2630848" cy="1381562"/>
            <a:chOff x="3256580" y="2742853"/>
            <a:chExt cx="2630848" cy="1381562"/>
          </a:xfrm>
          <a:scene3d>
            <a:camera prst="obliqueTopLeft"/>
            <a:lightRig rig="threePt" dir="t"/>
          </a:scene3d>
        </p:grpSpPr>
        <p:sp>
          <p:nvSpPr>
            <p:cNvPr id="51" name="TextBox 50"/>
            <p:cNvSpPr txBox="1"/>
            <p:nvPr/>
          </p:nvSpPr>
          <p:spPr>
            <a:xfrm>
              <a:off x="4140631" y="3201085"/>
              <a:ext cx="86273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AI</a:t>
              </a:r>
              <a:endParaRPr lang="ko-KR" altLang="en-US" sz="5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479634" y="3785860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3256580" y="2806353"/>
              <a:ext cx="263084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rgbClr val="FFC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기업 기술 동향</a:t>
              </a:r>
              <a:endParaRPr lang="en-US" altLang="ko-KR" sz="320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03" name="직선 연결선 102"/>
            <p:cNvCxnSpPr/>
            <p:nvPr/>
          </p:nvCxnSpPr>
          <p:spPr>
            <a:xfrm>
              <a:off x="3394361" y="2742853"/>
              <a:ext cx="23552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>
              <a:off x="3394361" y="4088259"/>
              <a:ext cx="23552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4262818" y="5569767"/>
            <a:ext cx="4533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강은석</a:t>
            </a:r>
            <a:r>
              <a:rPr lang="en-US" altLang="ko-KR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,</a:t>
            </a:r>
            <a:r>
              <a:rPr lang="ko-KR" altLang="en-US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김성실</a:t>
            </a:r>
            <a:r>
              <a:rPr lang="en-US" altLang="ko-KR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원정아</a:t>
            </a:r>
            <a:r>
              <a:rPr lang="en-US" altLang="ko-KR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이지윤</a:t>
            </a:r>
            <a:r>
              <a:rPr lang="en-US" altLang="ko-KR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최영용</a:t>
            </a:r>
            <a:r>
              <a:rPr lang="en-US" altLang="ko-KR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최지선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D71FD-1BC2-40C6-8F1D-D969CC42928C}"/>
              </a:ext>
            </a:extLst>
          </p:cNvPr>
          <p:cNvSpPr txBox="1"/>
          <p:nvPr/>
        </p:nvSpPr>
        <p:spPr>
          <a:xfrm>
            <a:off x="7637614" y="5169657"/>
            <a:ext cx="102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B</a:t>
            </a:r>
            <a:r>
              <a:rPr lang="ko-KR" altLang="en-US" sz="2000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반 </a:t>
            </a:r>
            <a:r>
              <a:rPr lang="en-US" altLang="ko-KR" sz="2000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857491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1">
            <a:extLst>
              <a:ext uri="{FF2B5EF4-FFF2-40B4-BE49-F238E27FC236}">
                <a16:creationId xmlns:a16="http://schemas.microsoft.com/office/drawing/2014/main" id="{FDBE7263-3D02-43B3-9400-7480D2E1D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984"/>
            <a:ext cx="3927869" cy="2279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879414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reeform 23"/>
          <p:cNvSpPr>
            <a:spLocks/>
          </p:cNvSpPr>
          <p:nvPr/>
        </p:nvSpPr>
        <p:spPr bwMode="auto">
          <a:xfrm>
            <a:off x="4173451" y="3285717"/>
            <a:ext cx="1225776" cy="1606058"/>
          </a:xfrm>
          <a:custGeom>
            <a:avLst/>
            <a:gdLst>
              <a:gd name="T0" fmla="*/ 1630 w 4809"/>
              <a:gd name="T1" fmla="*/ 0 h 6357"/>
              <a:gd name="T2" fmla="*/ 4809 w 4809"/>
              <a:gd name="T3" fmla="*/ 3178 h 6357"/>
              <a:gd name="T4" fmla="*/ 1630 w 4809"/>
              <a:gd name="T5" fmla="*/ 6357 h 6357"/>
              <a:gd name="T6" fmla="*/ 0 w 4809"/>
              <a:gd name="T7" fmla="*/ 5907 h 6357"/>
              <a:gd name="T8" fmla="*/ 1630 w 4809"/>
              <a:gd name="T9" fmla="*/ 3178 h 6357"/>
              <a:gd name="T10" fmla="*/ 1630 w 4809"/>
              <a:gd name="T11" fmla="*/ 0 h 6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09" h="6357">
                <a:moveTo>
                  <a:pt x="1630" y="0"/>
                </a:moveTo>
                <a:cubicBezTo>
                  <a:pt x="3386" y="0"/>
                  <a:pt x="4809" y="1423"/>
                  <a:pt x="4809" y="3178"/>
                </a:cubicBezTo>
                <a:cubicBezTo>
                  <a:pt x="4809" y="4934"/>
                  <a:pt x="3386" y="6357"/>
                  <a:pt x="1630" y="6357"/>
                </a:cubicBezTo>
                <a:cubicBezTo>
                  <a:pt x="1056" y="6357"/>
                  <a:pt x="493" y="6201"/>
                  <a:pt x="0" y="5907"/>
                </a:cubicBezTo>
                <a:lnTo>
                  <a:pt x="1630" y="3178"/>
                </a:lnTo>
                <a:lnTo>
                  <a:pt x="1630" y="0"/>
                </a:lnTo>
                <a:close/>
              </a:path>
            </a:pathLst>
          </a:custGeom>
          <a:noFill/>
          <a:ln w="17463" cap="flat">
            <a:noFill/>
            <a:prstDash val="solid"/>
            <a:round/>
            <a:headEnd/>
            <a:tailEnd/>
          </a:ln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pc="-150"/>
          </a:p>
        </p:txBody>
      </p:sp>
      <p:sp>
        <p:nvSpPr>
          <p:cNvPr id="62" name="Freeform 25"/>
          <p:cNvSpPr>
            <a:spLocks/>
          </p:cNvSpPr>
          <p:nvPr/>
        </p:nvSpPr>
        <p:spPr bwMode="auto">
          <a:xfrm>
            <a:off x="3685283" y="3773120"/>
            <a:ext cx="903646" cy="1004647"/>
          </a:xfrm>
          <a:custGeom>
            <a:avLst/>
            <a:gdLst>
              <a:gd name="T0" fmla="*/ 1918 w 3548"/>
              <a:gd name="T1" fmla="*/ 3978 h 3978"/>
              <a:gd name="T2" fmla="*/ 625 w 3548"/>
              <a:gd name="T3" fmla="*/ 0 h 3978"/>
              <a:gd name="T4" fmla="*/ 3548 w 3548"/>
              <a:gd name="T5" fmla="*/ 1249 h 3978"/>
              <a:gd name="T6" fmla="*/ 1918 w 3548"/>
              <a:gd name="T7" fmla="*/ 3978 h 3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48" h="3978">
                <a:moveTo>
                  <a:pt x="1918" y="3978"/>
                </a:moveTo>
                <a:cubicBezTo>
                  <a:pt x="552" y="3162"/>
                  <a:pt x="0" y="1463"/>
                  <a:pt x="625" y="0"/>
                </a:cubicBezTo>
                <a:lnTo>
                  <a:pt x="3548" y="1249"/>
                </a:lnTo>
                <a:lnTo>
                  <a:pt x="1918" y="3978"/>
                </a:lnTo>
                <a:close/>
              </a:path>
            </a:pathLst>
          </a:custGeom>
          <a:noFill/>
          <a:ln w="17463" cap="flat">
            <a:noFill/>
            <a:prstDash val="solid"/>
            <a:round/>
            <a:headEnd/>
            <a:tailEnd/>
          </a:ln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pc="-150"/>
          </a:p>
        </p:txBody>
      </p:sp>
      <p:sp>
        <p:nvSpPr>
          <p:cNvPr id="1027" name="Freeform 29"/>
          <p:cNvSpPr>
            <a:spLocks/>
          </p:cNvSpPr>
          <p:nvPr/>
        </p:nvSpPr>
        <p:spPr bwMode="auto">
          <a:xfrm>
            <a:off x="4173451" y="3285717"/>
            <a:ext cx="415479" cy="802646"/>
          </a:xfrm>
          <a:custGeom>
            <a:avLst/>
            <a:gdLst>
              <a:gd name="T0" fmla="*/ 0 w 1630"/>
              <a:gd name="T1" fmla="*/ 450 h 3178"/>
              <a:gd name="T2" fmla="*/ 1630 w 1630"/>
              <a:gd name="T3" fmla="*/ 0 h 3178"/>
              <a:gd name="T4" fmla="*/ 1630 w 1630"/>
              <a:gd name="T5" fmla="*/ 3178 h 3178"/>
              <a:gd name="T6" fmla="*/ 0 w 1630"/>
              <a:gd name="T7" fmla="*/ 450 h 3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0" h="3178">
                <a:moveTo>
                  <a:pt x="0" y="450"/>
                </a:moveTo>
                <a:cubicBezTo>
                  <a:pt x="493" y="155"/>
                  <a:pt x="1056" y="0"/>
                  <a:pt x="1630" y="0"/>
                </a:cubicBezTo>
                <a:lnTo>
                  <a:pt x="1630" y="3178"/>
                </a:lnTo>
                <a:lnTo>
                  <a:pt x="0" y="450"/>
                </a:lnTo>
                <a:close/>
              </a:path>
            </a:pathLst>
          </a:custGeom>
          <a:noFill/>
          <a:ln w="17463" cap="flat">
            <a:noFill/>
            <a:prstDash val="solid"/>
            <a:round/>
            <a:headEnd/>
            <a:tailEnd/>
          </a:ln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pc="-150"/>
          </a:p>
        </p:txBody>
      </p:sp>
      <p:sp>
        <p:nvSpPr>
          <p:cNvPr id="113" name="직사각형 112"/>
          <p:cNvSpPr/>
          <p:nvPr/>
        </p:nvSpPr>
        <p:spPr>
          <a:xfrm flipH="1">
            <a:off x="8953478" y="6296025"/>
            <a:ext cx="76200" cy="307182"/>
          </a:xfrm>
          <a:prstGeom prst="rect">
            <a:avLst/>
          </a:prstGeom>
          <a:solidFill>
            <a:srgbClr val="063E7B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15" name="TextBox 114"/>
          <p:cNvSpPr txBox="1"/>
          <p:nvPr/>
        </p:nvSpPr>
        <p:spPr>
          <a:xfrm>
            <a:off x="177139" y="2572216"/>
            <a:ext cx="2055371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음성 분석 및 피싱 처리</a:t>
            </a:r>
            <a:endParaRPr lang="ko-KR" altLang="en-US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353615" y="2918689"/>
            <a:ext cx="1522810" cy="45719"/>
          </a:xfrm>
          <a:prstGeom prst="rect">
            <a:avLst/>
          </a:prstGeom>
          <a:solidFill>
            <a:srgbClr val="063E7B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B807738-CE0C-4BD9-8C73-CA7C666C315B}"/>
              </a:ext>
            </a:extLst>
          </p:cNvPr>
          <p:cNvGrpSpPr/>
          <p:nvPr/>
        </p:nvGrpSpPr>
        <p:grpSpPr>
          <a:xfrm>
            <a:off x="177139" y="302180"/>
            <a:ext cx="2224917" cy="461665"/>
            <a:chOff x="177139" y="302180"/>
            <a:chExt cx="2224917" cy="461665"/>
          </a:xfrm>
          <a:scene3d>
            <a:camera prst="obliqueTopLeft"/>
            <a:lightRig rig="threePt" dir="t"/>
          </a:scene3d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357580-BAF2-4F5B-AF02-FDD17CE8A68A}"/>
                </a:ext>
              </a:extLst>
            </p:cNvPr>
            <p:cNvSpPr txBox="1"/>
            <p:nvPr/>
          </p:nvSpPr>
          <p:spPr>
            <a:xfrm>
              <a:off x="215239" y="302180"/>
              <a:ext cx="21868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042A54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07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IBK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기업은행</a:t>
              </a:r>
              <a:endPara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042A54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05A8CC-8E45-4E59-A7C9-0AC4D605A7EB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29FDA00-3F13-4BC2-858C-B8875BBB0EE6}"/>
              </a:ext>
            </a:extLst>
          </p:cNvPr>
          <p:cNvSpPr txBox="1"/>
          <p:nvPr/>
        </p:nvSpPr>
        <p:spPr>
          <a:xfrm>
            <a:off x="3987436" y="1279554"/>
            <a:ext cx="5042242" cy="147732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 음성인식기술과 보이스 피싱 녹음 데이터를 활용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“IBK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피싱 스톱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  </a:t>
            </a:r>
          </a:p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저장되어 있지 않은 번호로 오는 통화를 실시간으로 분석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보이스 피싱 여부를 판단하여 을 실시간으로 차단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8" name="Picture 13">
            <a:extLst>
              <a:ext uri="{FF2B5EF4-FFF2-40B4-BE49-F238E27FC236}">
                <a16:creationId xmlns:a16="http://schemas.microsoft.com/office/drawing/2014/main" id="{19ED91DE-653D-4036-BEF0-CD6716881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751" y="3575207"/>
            <a:ext cx="2404356" cy="30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" name="Picture 14">
            <a:extLst>
              <a:ext uri="{FF2B5EF4-FFF2-40B4-BE49-F238E27FC236}">
                <a16:creationId xmlns:a16="http://schemas.microsoft.com/office/drawing/2014/main" id="{74B50AA1-71A2-4A9B-A377-4F8997F65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06" y="3575976"/>
            <a:ext cx="2404355" cy="30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A5D909BC-A9E5-4CA0-921F-AD12C2BE85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639" y="3575207"/>
            <a:ext cx="2404355" cy="302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34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C780F4D1-1658-48E8-A04B-5BAEC623D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9713"/>
            <a:ext cx="3641450" cy="1716840"/>
          </a:xfrm>
          <a:prstGeom prst="rect">
            <a:avLst/>
          </a:prstGeom>
        </p:spPr>
      </p:pic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879414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reeform 23"/>
          <p:cNvSpPr>
            <a:spLocks/>
          </p:cNvSpPr>
          <p:nvPr/>
        </p:nvSpPr>
        <p:spPr bwMode="auto">
          <a:xfrm>
            <a:off x="4173451" y="3285717"/>
            <a:ext cx="1225776" cy="1606058"/>
          </a:xfrm>
          <a:custGeom>
            <a:avLst/>
            <a:gdLst>
              <a:gd name="T0" fmla="*/ 1630 w 4809"/>
              <a:gd name="T1" fmla="*/ 0 h 6357"/>
              <a:gd name="T2" fmla="*/ 4809 w 4809"/>
              <a:gd name="T3" fmla="*/ 3178 h 6357"/>
              <a:gd name="T4" fmla="*/ 1630 w 4809"/>
              <a:gd name="T5" fmla="*/ 6357 h 6357"/>
              <a:gd name="T6" fmla="*/ 0 w 4809"/>
              <a:gd name="T7" fmla="*/ 5907 h 6357"/>
              <a:gd name="T8" fmla="*/ 1630 w 4809"/>
              <a:gd name="T9" fmla="*/ 3178 h 6357"/>
              <a:gd name="T10" fmla="*/ 1630 w 4809"/>
              <a:gd name="T11" fmla="*/ 0 h 6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09" h="6357">
                <a:moveTo>
                  <a:pt x="1630" y="0"/>
                </a:moveTo>
                <a:cubicBezTo>
                  <a:pt x="3386" y="0"/>
                  <a:pt x="4809" y="1423"/>
                  <a:pt x="4809" y="3178"/>
                </a:cubicBezTo>
                <a:cubicBezTo>
                  <a:pt x="4809" y="4934"/>
                  <a:pt x="3386" y="6357"/>
                  <a:pt x="1630" y="6357"/>
                </a:cubicBezTo>
                <a:cubicBezTo>
                  <a:pt x="1056" y="6357"/>
                  <a:pt x="493" y="6201"/>
                  <a:pt x="0" y="5907"/>
                </a:cubicBezTo>
                <a:lnTo>
                  <a:pt x="1630" y="3178"/>
                </a:lnTo>
                <a:lnTo>
                  <a:pt x="1630" y="0"/>
                </a:lnTo>
                <a:close/>
              </a:path>
            </a:pathLst>
          </a:custGeom>
          <a:noFill/>
          <a:ln w="17463" cap="flat">
            <a:noFill/>
            <a:prstDash val="solid"/>
            <a:round/>
            <a:headEnd/>
            <a:tailEnd/>
          </a:ln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pc="-150"/>
          </a:p>
        </p:txBody>
      </p:sp>
      <p:sp>
        <p:nvSpPr>
          <p:cNvPr id="62" name="Freeform 25"/>
          <p:cNvSpPr>
            <a:spLocks/>
          </p:cNvSpPr>
          <p:nvPr/>
        </p:nvSpPr>
        <p:spPr bwMode="auto">
          <a:xfrm>
            <a:off x="3685283" y="3773120"/>
            <a:ext cx="903646" cy="1004647"/>
          </a:xfrm>
          <a:custGeom>
            <a:avLst/>
            <a:gdLst>
              <a:gd name="T0" fmla="*/ 1918 w 3548"/>
              <a:gd name="T1" fmla="*/ 3978 h 3978"/>
              <a:gd name="T2" fmla="*/ 625 w 3548"/>
              <a:gd name="T3" fmla="*/ 0 h 3978"/>
              <a:gd name="T4" fmla="*/ 3548 w 3548"/>
              <a:gd name="T5" fmla="*/ 1249 h 3978"/>
              <a:gd name="T6" fmla="*/ 1918 w 3548"/>
              <a:gd name="T7" fmla="*/ 3978 h 3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48" h="3978">
                <a:moveTo>
                  <a:pt x="1918" y="3978"/>
                </a:moveTo>
                <a:cubicBezTo>
                  <a:pt x="552" y="3162"/>
                  <a:pt x="0" y="1463"/>
                  <a:pt x="625" y="0"/>
                </a:cubicBezTo>
                <a:lnTo>
                  <a:pt x="3548" y="1249"/>
                </a:lnTo>
                <a:lnTo>
                  <a:pt x="1918" y="3978"/>
                </a:lnTo>
                <a:close/>
              </a:path>
            </a:pathLst>
          </a:custGeom>
          <a:noFill/>
          <a:ln w="17463" cap="flat">
            <a:noFill/>
            <a:prstDash val="solid"/>
            <a:round/>
            <a:headEnd/>
            <a:tailEnd/>
          </a:ln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pc="-150"/>
          </a:p>
        </p:txBody>
      </p:sp>
      <p:sp>
        <p:nvSpPr>
          <p:cNvPr id="1027" name="Freeform 29"/>
          <p:cNvSpPr>
            <a:spLocks/>
          </p:cNvSpPr>
          <p:nvPr/>
        </p:nvSpPr>
        <p:spPr bwMode="auto">
          <a:xfrm>
            <a:off x="4173451" y="3285717"/>
            <a:ext cx="415479" cy="802646"/>
          </a:xfrm>
          <a:custGeom>
            <a:avLst/>
            <a:gdLst>
              <a:gd name="T0" fmla="*/ 0 w 1630"/>
              <a:gd name="T1" fmla="*/ 450 h 3178"/>
              <a:gd name="T2" fmla="*/ 1630 w 1630"/>
              <a:gd name="T3" fmla="*/ 0 h 3178"/>
              <a:gd name="T4" fmla="*/ 1630 w 1630"/>
              <a:gd name="T5" fmla="*/ 3178 h 3178"/>
              <a:gd name="T6" fmla="*/ 0 w 1630"/>
              <a:gd name="T7" fmla="*/ 450 h 3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0" h="3178">
                <a:moveTo>
                  <a:pt x="0" y="450"/>
                </a:moveTo>
                <a:cubicBezTo>
                  <a:pt x="493" y="155"/>
                  <a:pt x="1056" y="0"/>
                  <a:pt x="1630" y="0"/>
                </a:cubicBezTo>
                <a:lnTo>
                  <a:pt x="1630" y="3178"/>
                </a:lnTo>
                <a:lnTo>
                  <a:pt x="0" y="450"/>
                </a:lnTo>
                <a:close/>
              </a:path>
            </a:pathLst>
          </a:custGeom>
          <a:noFill/>
          <a:ln w="17463" cap="flat">
            <a:noFill/>
            <a:prstDash val="solid"/>
            <a:round/>
            <a:headEnd/>
            <a:tailEnd/>
          </a:ln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pc="-150"/>
          </a:p>
        </p:txBody>
      </p:sp>
      <p:sp>
        <p:nvSpPr>
          <p:cNvPr id="113" name="직사각형 112"/>
          <p:cNvSpPr/>
          <p:nvPr/>
        </p:nvSpPr>
        <p:spPr>
          <a:xfrm flipH="1">
            <a:off x="8953478" y="6296025"/>
            <a:ext cx="76200" cy="307182"/>
          </a:xfrm>
          <a:prstGeom prst="rect">
            <a:avLst/>
          </a:prstGeom>
          <a:solidFill>
            <a:srgbClr val="063E7B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15" name="TextBox 114"/>
          <p:cNvSpPr txBox="1"/>
          <p:nvPr/>
        </p:nvSpPr>
        <p:spPr>
          <a:xfrm>
            <a:off x="460796" y="2572216"/>
            <a:ext cx="139333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의료 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353615" y="2918689"/>
            <a:ext cx="1522810" cy="45719"/>
          </a:xfrm>
          <a:prstGeom prst="rect">
            <a:avLst/>
          </a:prstGeom>
          <a:solidFill>
            <a:srgbClr val="063E7B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B807738-CE0C-4BD9-8C73-CA7C666C315B}"/>
              </a:ext>
            </a:extLst>
          </p:cNvPr>
          <p:cNvGrpSpPr/>
          <p:nvPr/>
        </p:nvGrpSpPr>
        <p:grpSpPr>
          <a:xfrm>
            <a:off x="177139" y="302180"/>
            <a:ext cx="1421812" cy="461665"/>
            <a:chOff x="177139" y="302180"/>
            <a:chExt cx="1421812" cy="461665"/>
          </a:xfrm>
          <a:scene3d>
            <a:camera prst="obliqueTopLeft"/>
            <a:lightRig rig="threePt" dir="t"/>
          </a:scene3d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357580-BAF2-4F5B-AF02-FDD17CE8A68A}"/>
                </a:ext>
              </a:extLst>
            </p:cNvPr>
            <p:cNvSpPr txBox="1"/>
            <p:nvPr/>
          </p:nvSpPr>
          <p:spPr>
            <a:xfrm>
              <a:off x="215239" y="302180"/>
              <a:ext cx="138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042A54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08 VUNO</a:t>
              </a:r>
              <a:endPara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042A54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05A8CC-8E45-4E59-A7C9-0AC4D605A7EB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29FDA00-3F13-4BC2-858C-B8875BBB0EE6}"/>
              </a:ext>
            </a:extLst>
          </p:cNvPr>
          <p:cNvSpPr txBox="1"/>
          <p:nvPr/>
        </p:nvSpPr>
        <p:spPr>
          <a:xfrm>
            <a:off x="4173451" y="960495"/>
            <a:ext cx="4856179" cy="203132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 기반의 의료 영상과 이미지 처리 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기술을 활용해서  진단을 보조하는 소프트웨어 개발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en-US" altLang="ko-KR" spc="-150" dirty="0" err="1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DeepBrain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 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뇌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위축정도를 측정해 치매 위험도를 판독 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en-US" altLang="ko-KR" spc="-150" dirty="0" err="1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BoneAge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골 연령 진단 보조 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en-US" altLang="ko-KR" spc="-150" dirty="0" err="1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ChestX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-ray’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흉부 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X-ray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영상에서 비정상 소견을  </a:t>
            </a:r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제시해 판독 보조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5" name="그림 4" descr="모니터, 화면, 앉아있는, 쥐고있는이(가) 표시된 사진&#10;&#10;자동 생성된 설명">
            <a:extLst>
              <a:ext uri="{FF2B5EF4-FFF2-40B4-BE49-F238E27FC236}">
                <a16:creationId xmlns:a16="http://schemas.microsoft.com/office/drawing/2014/main" id="{E322DCC4-14FA-47AF-82F1-5931AEB75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08" y="3594792"/>
            <a:ext cx="3676549" cy="3008415"/>
          </a:xfrm>
          <a:prstGeom prst="rect">
            <a:avLst/>
          </a:prstGeom>
        </p:spPr>
      </p:pic>
      <p:pic>
        <p:nvPicPr>
          <p:cNvPr id="8" name="그림 7" descr="앉아있는, 사진, 쥐고있는, 모니터이(가) 표시된 사진&#10;&#10;자동 생성된 설명">
            <a:extLst>
              <a:ext uri="{FF2B5EF4-FFF2-40B4-BE49-F238E27FC236}">
                <a16:creationId xmlns:a16="http://schemas.microsoft.com/office/drawing/2014/main" id="{287ED7D6-351A-44B9-9DF9-F70C4DA31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39" y="3591655"/>
            <a:ext cx="3676549" cy="301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09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879414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reeform 23"/>
          <p:cNvSpPr>
            <a:spLocks/>
          </p:cNvSpPr>
          <p:nvPr/>
        </p:nvSpPr>
        <p:spPr bwMode="auto">
          <a:xfrm>
            <a:off x="4173451" y="3285717"/>
            <a:ext cx="1225776" cy="1606058"/>
          </a:xfrm>
          <a:custGeom>
            <a:avLst/>
            <a:gdLst>
              <a:gd name="T0" fmla="*/ 1630 w 4809"/>
              <a:gd name="T1" fmla="*/ 0 h 6357"/>
              <a:gd name="T2" fmla="*/ 4809 w 4809"/>
              <a:gd name="T3" fmla="*/ 3178 h 6357"/>
              <a:gd name="T4" fmla="*/ 1630 w 4809"/>
              <a:gd name="T5" fmla="*/ 6357 h 6357"/>
              <a:gd name="T6" fmla="*/ 0 w 4809"/>
              <a:gd name="T7" fmla="*/ 5907 h 6357"/>
              <a:gd name="T8" fmla="*/ 1630 w 4809"/>
              <a:gd name="T9" fmla="*/ 3178 h 6357"/>
              <a:gd name="T10" fmla="*/ 1630 w 4809"/>
              <a:gd name="T11" fmla="*/ 0 h 6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09" h="6357">
                <a:moveTo>
                  <a:pt x="1630" y="0"/>
                </a:moveTo>
                <a:cubicBezTo>
                  <a:pt x="3386" y="0"/>
                  <a:pt x="4809" y="1423"/>
                  <a:pt x="4809" y="3178"/>
                </a:cubicBezTo>
                <a:cubicBezTo>
                  <a:pt x="4809" y="4934"/>
                  <a:pt x="3386" y="6357"/>
                  <a:pt x="1630" y="6357"/>
                </a:cubicBezTo>
                <a:cubicBezTo>
                  <a:pt x="1056" y="6357"/>
                  <a:pt x="493" y="6201"/>
                  <a:pt x="0" y="5907"/>
                </a:cubicBezTo>
                <a:lnTo>
                  <a:pt x="1630" y="3178"/>
                </a:lnTo>
                <a:lnTo>
                  <a:pt x="1630" y="0"/>
                </a:lnTo>
                <a:close/>
              </a:path>
            </a:pathLst>
          </a:custGeom>
          <a:noFill/>
          <a:ln w="17463" cap="flat">
            <a:noFill/>
            <a:prstDash val="solid"/>
            <a:round/>
            <a:headEnd/>
            <a:tailEnd/>
          </a:ln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pc="-150"/>
          </a:p>
        </p:txBody>
      </p:sp>
      <p:sp>
        <p:nvSpPr>
          <p:cNvPr id="62" name="Freeform 25"/>
          <p:cNvSpPr>
            <a:spLocks/>
          </p:cNvSpPr>
          <p:nvPr/>
        </p:nvSpPr>
        <p:spPr bwMode="auto">
          <a:xfrm>
            <a:off x="3685283" y="3773120"/>
            <a:ext cx="903646" cy="1004647"/>
          </a:xfrm>
          <a:custGeom>
            <a:avLst/>
            <a:gdLst>
              <a:gd name="T0" fmla="*/ 1918 w 3548"/>
              <a:gd name="T1" fmla="*/ 3978 h 3978"/>
              <a:gd name="T2" fmla="*/ 625 w 3548"/>
              <a:gd name="T3" fmla="*/ 0 h 3978"/>
              <a:gd name="T4" fmla="*/ 3548 w 3548"/>
              <a:gd name="T5" fmla="*/ 1249 h 3978"/>
              <a:gd name="T6" fmla="*/ 1918 w 3548"/>
              <a:gd name="T7" fmla="*/ 3978 h 3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48" h="3978">
                <a:moveTo>
                  <a:pt x="1918" y="3978"/>
                </a:moveTo>
                <a:cubicBezTo>
                  <a:pt x="552" y="3162"/>
                  <a:pt x="0" y="1463"/>
                  <a:pt x="625" y="0"/>
                </a:cubicBezTo>
                <a:lnTo>
                  <a:pt x="3548" y="1249"/>
                </a:lnTo>
                <a:lnTo>
                  <a:pt x="1918" y="3978"/>
                </a:lnTo>
                <a:close/>
              </a:path>
            </a:pathLst>
          </a:custGeom>
          <a:noFill/>
          <a:ln w="17463" cap="flat">
            <a:noFill/>
            <a:prstDash val="solid"/>
            <a:round/>
            <a:headEnd/>
            <a:tailEnd/>
          </a:ln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pc="-150"/>
          </a:p>
        </p:txBody>
      </p:sp>
      <p:sp>
        <p:nvSpPr>
          <p:cNvPr id="1027" name="Freeform 29"/>
          <p:cNvSpPr>
            <a:spLocks/>
          </p:cNvSpPr>
          <p:nvPr/>
        </p:nvSpPr>
        <p:spPr bwMode="auto">
          <a:xfrm>
            <a:off x="4173451" y="3285717"/>
            <a:ext cx="415479" cy="802646"/>
          </a:xfrm>
          <a:custGeom>
            <a:avLst/>
            <a:gdLst>
              <a:gd name="T0" fmla="*/ 0 w 1630"/>
              <a:gd name="T1" fmla="*/ 450 h 3178"/>
              <a:gd name="T2" fmla="*/ 1630 w 1630"/>
              <a:gd name="T3" fmla="*/ 0 h 3178"/>
              <a:gd name="T4" fmla="*/ 1630 w 1630"/>
              <a:gd name="T5" fmla="*/ 3178 h 3178"/>
              <a:gd name="T6" fmla="*/ 0 w 1630"/>
              <a:gd name="T7" fmla="*/ 450 h 3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0" h="3178">
                <a:moveTo>
                  <a:pt x="0" y="450"/>
                </a:moveTo>
                <a:cubicBezTo>
                  <a:pt x="493" y="155"/>
                  <a:pt x="1056" y="0"/>
                  <a:pt x="1630" y="0"/>
                </a:cubicBezTo>
                <a:lnTo>
                  <a:pt x="1630" y="3178"/>
                </a:lnTo>
                <a:lnTo>
                  <a:pt x="0" y="450"/>
                </a:lnTo>
                <a:close/>
              </a:path>
            </a:pathLst>
          </a:custGeom>
          <a:noFill/>
          <a:ln w="17463" cap="flat">
            <a:noFill/>
            <a:prstDash val="solid"/>
            <a:round/>
            <a:headEnd/>
            <a:tailEnd/>
          </a:ln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pc="-150"/>
          </a:p>
        </p:txBody>
      </p:sp>
      <p:sp>
        <p:nvSpPr>
          <p:cNvPr id="113" name="직사각형 112"/>
          <p:cNvSpPr/>
          <p:nvPr/>
        </p:nvSpPr>
        <p:spPr>
          <a:xfrm flipH="1">
            <a:off x="8953478" y="6296025"/>
            <a:ext cx="76200" cy="307182"/>
          </a:xfrm>
          <a:prstGeom prst="rect">
            <a:avLst/>
          </a:prstGeom>
          <a:solidFill>
            <a:srgbClr val="063E7B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15" name="TextBox 114"/>
          <p:cNvSpPr txBox="1"/>
          <p:nvPr/>
        </p:nvSpPr>
        <p:spPr>
          <a:xfrm>
            <a:off x="460796" y="2572216"/>
            <a:ext cx="139333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의료 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솔루션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353615" y="2918689"/>
            <a:ext cx="1522810" cy="45719"/>
          </a:xfrm>
          <a:prstGeom prst="rect">
            <a:avLst/>
          </a:prstGeom>
          <a:solidFill>
            <a:srgbClr val="063E7B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B807738-CE0C-4BD9-8C73-CA7C666C315B}"/>
              </a:ext>
            </a:extLst>
          </p:cNvPr>
          <p:cNvGrpSpPr/>
          <p:nvPr/>
        </p:nvGrpSpPr>
        <p:grpSpPr>
          <a:xfrm>
            <a:off x="177139" y="302180"/>
            <a:ext cx="1421812" cy="461665"/>
            <a:chOff x="177139" y="302180"/>
            <a:chExt cx="1421812" cy="461665"/>
          </a:xfrm>
          <a:scene3d>
            <a:camera prst="obliqueTopLeft"/>
            <a:lightRig rig="threePt" dir="t"/>
          </a:scene3d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357580-BAF2-4F5B-AF02-FDD17CE8A68A}"/>
                </a:ext>
              </a:extLst>
            </p:cNvPr>
            <p:cNvSpPr txBox="1"/>
            <p:nvPr/>
          </p:nvSpPr>
          <p:spPr>
            <a:xfrm>
              <a:off x="215239" y="302180"/>
              <a:ext cx="1383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042A54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08 VUN</a:t>
              </a:r>
              <a:r>
                <a:rPr lang="en-US" altLang="ko-KR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</a:t>
              </a:r>
              <a:endPara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042A54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05A8CC-8E45-4E59-A7C9-0AC4D605A7EB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29FDA00-3F13-4BC2-858C-B8875BBB0EE6}"/>
              </a:ext>
            </a:extLst>
          </p:cNvPr>
          <p:cNvSpPr txBox="1"/>
          <p:nvPr/>
        </p:nvSpPr>
        <p:spPr>
          <a:xfrm>
            <a:off x="4134669" y="695668"/>
            <a:ext cx="5073138" cy="230832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 외에도 의료 데이터 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음성인식 기술 기반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진단을 보조 및 비상 상황을 예측하는 소프트웨어 개발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en-US" altLang="ko-KR" spc="-150" dirty="0" err="1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DeepEWs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입원 환자에게 실시간 생체 신호를 보내서 </a:t>
            </a:r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EMR(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전자의무기록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정보 입력</a:t>
            </a:r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응급 환자가  발생할 가능성 예측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‘ASR’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음성 인식을 통한 영상 판독 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판독 소견을 이야기하면 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인식하고 문서화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5" name="그림 4" descr="모니터, 화면, 앉아있는, 쥐고있는이(가) 표시된 사진&#10;&#10;자동 생성된 설명">
            <a:extLst>
              <a:ext uri="{FF2B5EF4-FFF2-40B4-BE49-F238E27FC236}">
                <a16:creationId xmlns:a16="http://schemas.microsoft.com/office/drawing/2014/main" id="{E322DCC4-14FA-47AF-82F1-5931AEB75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08" y="3594792"/>
            <a:ext cx="3676549" cy="3008415"/>
          </a:xfrm>
          <a:prstGeom prst="rect">
            <a:avLst/>
          </a:prstGeom>
        </p:spPr>
      </p:pic>
      <p:pic>
        <p:nvPicPr>
          <p:cNvPr id="8" name="그림 7" descr="앉아있는, 사진, 쥐고있는, 모니터이(가) 표시된 사진&#10;&#10;자동 생성된 설명">
            <a:extLst>
              <a:ext uri="{FF2B5EF4-FFF2-40B4-BE49-F238E27FC236}">
                <a16:creationId xmlns:a16="http://schemas.microsoft.com/office/drawing/2014/main" id="{287ED7D6-351A-44B9-9DF9-F70C4DA31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39" y="3591655"/>
            <a:ext cx="3676549" cy="3011552"/>
          </a:xfrm>
          <a:prstGeom prst="rect">
            <a:avLst/>
          </a:prstGeom>
        </p:spPr>
      </p:pic>
      <p:pic>
        <p:nvPicPr>
          <p:cNvPr id="4" name="그림 3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1D8A245B-D5DB-4574-80C0-9DFB386023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38" y="3591655"/>
            <a:ext cx="3676549" cy="30216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D03CE9-EB34-4191-B6D6-59DBF37AB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07" y="3604919"/>
            <a:ext cx="3676549" cy="3008415"/>
          </a:xfrm>
          <a:prstGeom prst="rect">
            <a:avLst/>
          </a:prstGeom>
        </p:spPr>
      </p:pic>
      <p:pic>
        <p:nvPicPr>
          <p:cNvPr id="18" name="그림 17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2FFF2DE1-A970-43A1-B0A2-B296374A70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9713"/>
            <a:ext cx="3641450" cy="171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98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82978" y="1432842"/>
            <a:ext cx="139537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2515" y="1354022"/>
            <a:ext cx="97813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400653" y="1354022"/>
            <a:ext cx="892681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삼성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282978" y="2274265"/>
            <a:ext cx="139537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22515" y="2195445"/>
            <a:ext cx="97813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400653" y="2195445"/>
            <a:ext cx="892681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현대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282978" y="3115688"/>
            <a:ext cx="139537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22515" y="3036868"/>
            <a:ext cx="97813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400653" y="3036868"/>
            <a:ext cx="1222480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포스코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282978" y="3957111"/>
            <a:ext cx="139537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22515" y="3878291"/>
            <a:ext cx="97813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00653" y="3878291"/>
            <a:ext cx="1552277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엔비디아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072831" y="3153932"/>
            <a:ext cx="139537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12368" y="3075112"/>
            <a:ext cx="97813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               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190506" y="3075112"/>
            <a:ext cx="968535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아마존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999453" y="1576881"/>
            <a:ext cx="986167" cy="897201"/>
            <a:chOff x="999453" y="1602281"/>
            <a:chExt cx="986167" cy="897201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999453" y="1602281"/>
              <a:ext cx="9861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15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목차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17887" y="2099372"/>
              <a:ext cx="8531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5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INDEX</a:t>
              </a:r>
              <a:endParaRPr lang="ko-KR" altLang="en-US" sz="20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0D63F7C-1930-4F5F-B3B5-96AF97BB4192}"/>
              </a:ext>
            </a:extLst>
          </p:cNvPr>
          <p:cNvSpPr/>
          <p:nvPr/>
        </p:nvSpPr>
        <p:spPr>
          <a:xfrm>
            <a:off x="6072831" y="3916533"/>
            <a:ext cx="139537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7E4487-B19F-4B68-ACFF-6F257E8797FC}"/>
              </a:ext>
            </a:extLst>
          </p:cNvPr>
          <p:cNvSpPr txBox="1"/>
          <p:nvPr/>
        </p:nvSpPr>
        <p:spPr>
          <a:xfrm>
            <a:off x="6212368" y="3837713"/>
            <a:ext cx="97813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               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569093-0F10-4864-927F-794788598C93}"/>
              </a:ext>
            </a:extLst>
          </p:cNvPr>
          <p:cNvSpPr/>
          <p:nvPr/>
        </p:nvSpPr>
        <p:spPr>
          <a:xfrm>
            <a:off x="7190506" y="3837713"/>
            <a:ext cx="1229824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알리바바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201B706-15A3-4152-8267-A8E615CEE17C}"/>
              </a:ext>
            </a:extLst>
          </p:cNvPr>
          <p:cNvSpPr/>
          <p:nvPr/>
        </p:nvSpPr>
        <p:spPr>
          <a:xfrm>
            <a:off x="6072831" y="4679134"/>
            <a:ext cx="139537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1A7F90-6527-49A6-ACF6-74157B74BAFE}"/>
              </a:ext>
            </a:extLst>
          </p:cNvPr>
          <p:cNvSpPr txBox="1"/>
          <p:nvPr/>
        </p:nvSpPr>
        <p:spPr>
          <a:xfrm>
            <a:off x="6212368" y="4600314"/>
            <a:ext cx="97813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07               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F2F7E00-6E17-43B9-AF6A-FBA30FA0EE95}"/>
              </a:ext>
            </a:extLst>
          </p:cNvPr>
          <p:cNvSpPr/>
          <p:nvPr/>
        </p:nvSpPr>
        <p:spPr>
          <a:xfrm>
            <a:off x="7190506" y="4600314"/>
            <a:ext cx="1632178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ko-KR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IBK</a:t>
            </a:r>
            <a:r>
              <a:rPr lang="ko-KR" altLang="en-US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기업은행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F9CDBFC-C3D9-4873-AE97-CCECF8B19DE9}"/>
              </a:ext>
            </a:extLst>
          </p:cNvPr>
          <p:cNvSpPr/>
          <p:nvPr/>
        </p:nvSpPr>
        <p:spPr>
          <a:xfrm>
            <a:off x="6072831" y="5362915"/>
            <a:ext cx="139537" cy="307182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99213E-550C-4C9A-A6D5-B596895018D6}"/>
              </a:ext>
            </a:extLst>
          </p:cNvPr>
          <p:cNvSpPr txBox="1"/>
          <p:nvPr/>
        </p:nvSpPr>
        <p:spPr>
          <a:xfrm>
            <a:off x="6212368" y="5284095"/>
            <a:ext cx="97813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08               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0591FA-21FE-47F5-AC79-2FDF33CBE5D8}"/>
              </a:ext>
            </a:extLst>
          </p:cNvPr>
          <p:cNvSpPr/>
          <p:nvPr/>
        </p:nvSpPr>
        <p:spPr>
          <a:xfrm>
            <a:off x="7190506" y="5284095"/>
            <a:ext cx="707245" cy="461665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spc="-15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뷰노</a:t>
            </a:r>
            <a:endParaRPr lang="ko-KR" altLang="en-US" sz="24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288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1">
            <a:extLst>
              <a:ext uri="{FF2B5EF4-FFF2-40B4-BE49-F238E27FC236}">
                <a16:creationId xmlns:a16="http://schemas.microsoft.com/office/drawing/2014/main" id="{347443CF-7496-467A-9918-6BD4A52F5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4" y="157251"/>
            <a:ext cx="3286125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879414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reeform 23"/>
          <p:cNvSpPr>
            <a:spLocks/>
          </p:cNvSpPr>
          <p:nvPr/>
        </p:nvSpPr>
        <p:spPr bwMode="auto">
          <a:xfrm>
            <a:off x="4173451" y="3285717"/>
            <a:ext cx="1225776" cy="1606058"/>
          </a:xfrm>
          <a:custGeom>
            <a:avLst/>
            <a:gdLst>
              <a:gd name="T0" fmla="*/ 1630 w 4809"/>
              <a:gd name="T1" fmla="*/ 0 h 6357"/>
              <a:gd name="T2" fmla="*/ 4809 w 4809"/>
              <a:gd name="T3" fmla="*/ 3178 h 6357"/>
              <a:gd name="T4" fmla="*/ 1630 w 4809"/>
              <a:gd name="T5" fmla="*/ 6357 h 6357"/>
              <a:gd name="T6" fmla="*/ 0 w 4809"/>
              <a:gd name="T7" fmla="*/ 5907 h 6357"/>
              <a:gd name="T8" fmla="*/ 1630 w 4809"/>
              <a:gd name="T9" fmla="*/ 3178 h 6357"/>
              <a:gd name="T10" fmla="*/ 1630 w 4809"/>
              <a:gd name="T11" fmla="*/ 0 h 6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09" h="6357">
                <a:moveTo>
                  <a:pt x="1630" y="0"/>
                </a:moveTo>
                <a:cubicBezTo>
                  <a:pt x="3386" y="0"/>
                  <a:pt x="4809" y="1423"/>
                  <a:pt x="4809" y="3178"/>
                </a:cubicBezTo>
                <a:cubicBezTo>
                  <a:pt x="4809" y="4934"/>
                  <a:pt x="3386" y="6357"/>
                  <a:pt x="1630" y="6357"/>
                </a:cubicBezTo>
                <a:cubicBezTo>
                  <a:pt x="1056" y="6357"/>
                  <a:pt x="493" y="6201"/>
                  <a:pt x="0" y="5907"/>
                </a:cubicBezTo>
                <a:lnTo>
                  <a:pt x="1630" y="3178"/>
                </a:lnTo>
                <a:lnTo>
                  <a:pt x="1630" y="0"/>
                </a:lnTo>
                <a:close/>
              </a:path>
            </a:pathLst>
          </a:custGeom>
          <a:noFill/>
          <a:ln w="17463" cap="flat">
            <a:noFill/>
            <a:prstDash val="solid"/>
            <a:round/>
            <a:headEnd/>
            <a:tailEnd/>
          </a:ln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pc="-150"/>
          </a:p>
        </p:txBody>
      </p:sp>
      <p:sp>
        <p:nvSpPr>
          <p:cNvPr id="62" name="Freeform 25"/>
          <p:cNvSpPr>
            <a:spLocks/>
          </p:cNvSpPr>
          <p:nvPr/>
        </p:nvSpPr>
        <p:spPr bwMode="auto">
          <a:xfrm>
            <a:off x="3685283" y="3773120"/>
            <a:ext cx="903646" cy="1004647"/>
          </a:xfrm>
          <a:custGeom>
            <a:avLst/>
            <a:gdLst>
              <a:gd name="T0" fmla="*/ 1918 w 3548"/>
              <a:gd name="T1" fmla="*/ 3978 h 3978"/>
              <a:gd name="T2" fmla="*/ 625 w 3548"/>
              <a:gd name="T3" fmla="*/ 0 h 3978"/>
              <a:gd name="T4" fmla="*/ 3548 w 3548"/>
              <a:gd name="T5" fmla="*/ 1249 h 3978"/>
              <a:gd name="T6" fmla="*/ 1918 w 3548"/>
              <a:gd name="T7" fmla="*/ 3978 h 3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48" h="3978">
                <a:moveTo>
                  <a:pt x="1918" y="3978"/>
                </a:moveTo>
                <a:cubicBezTo>
                  <a:pt x="552" y="3162"/>
                  <a:pt x="0" y="1463"/>
                  <a:pt x="625" y="0"/>
                </a:cubicBezTo>
                <a:lnTo>
                  <a:pt x="3548" y="1249"/>
                </a:lnTo>
                <a:lnTo>
                  <a:pt x="1918" y="3978"/>
                </a:lnTo>
                <a:close/>
              </a:path>
            </a:pathLst>
          </a:custGeom>
          <a:noFill/>
          <a:ln w="17463" cap="flat">
            <a:noFill/>
            <a:prstDash val="solid"/>
            <a:round/>
            <a:headEnd/>
            <a:tailEnd/>
          </a:ln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pc="-150"/>
          </a:p>
        </p:txBody>
      </p:sp>
      <p:sp>
        <p:nvSpPr>
          <p:cNvPr id="1027" name="Freeform 29"/>
          <p:cNvSpPr>
            <a:spLocks/>
          </p:cNvSpPr>
          <p:nvPr/>
        </p:nvSpPr>
        <p:spPr bwMode="auto">
          <a:xfrm>
            <a:off x="4173451" y="3285717"/>
            <a:ext cx="415479" cy="802646"/>
          </a:xfrm>
          <a:custGeom>
            <a:avLst/>
            <a:gdLst>
              <a:gd name="T0" fmla="*/ 0 w 1630"/>
              <a:gd name="T1" fmla="*/ 450 h 3178"/>
              <a:gd name="T2" fmla="*/ 1630 w 1630"/>
              <a:gd name="T3" fmla="*/ 0 h 3178"/>
              <a:gd name="T4" fmla="*/ 1630 w 1630"/>
              <a:gd name="T5" fmla="*/ 3178 h 3178"/>
              <a:gd name="T6" fmla="*/ 0 w 1630"/>
              <a:gd name="T7" fmla="*/ 450 h 3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0" h="3178">
                <a:moveTo>
                  <a:pt x="0" y="450"/>
                </a:moveTo>
                <a:cubicBezTo>
                  <a:pt x="493" y="155"/>
                  <a:pt x="1056" y="0"/>
                  <a:pt x="1630" y="0"/>
                </a:cubicBezTo>
                <a:lnTo>
                  <a:pt x="1630" y="3178"/>
                </a:lnTo>
                <a:lnTo>
                  <a:pt x="0" y="450"/>
                </a:lnTo>
                <a:close/>
              </a:path>
            </a:pathLst>
          </a:custGeom>
          <a:noFill/>
          <a:ln w="17463" cap="flat">
            <a:noFill/>
            <a:prstDash val="solid"/>
            <a:round/>
            <a:headEnd/>
            <a:tailEnd/>
          </a:ln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pc="-150"/>
          </a:p>
        </p:txBody>
      </p:sp>
      <p:sp>
        <p:nvSpPr>
          <p:cNvPr id="113" name="직사각형 112"/>
          <p:cNvSpPr/>
          <p:nvPr/>
        </p:nvSpPr>
        <p:spPr>
          <a:xfrm flipH="1">
            <a:off x="8953478" y="6296025"/>
            <a:ext cx="76200" cy="307182"/>
          </a:xfrm>
          <a:prstGeom prst="rect">
            <a:avLst/>
          </a:prstGeom>
          <a:solidFill>
            <a:srgbClr val="063E7B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15" name="TextBox 114"/>
          <p:cNvSpPr txBox="1"/>
          <p:nvPr/>
        </p:nvSpPr>
        <p:spPr>
          <a:xfrm>
            <a:off x="458975" y="2572216"/>
            <a:ext cx="137730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 &amp;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로봇 공학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353615" y="2918689"/>
            <a:ext cx="1522810" cy="45719"/>
          </a:xfrm>
          <a:prstGeom prst="rect">
            <a:avLst/>
          </a:prstGeom>
          <a:solidFill>
            <a:srgbClr val="063E7B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B807738-CE0C-4BD9-8C73-CA7C666C315B}"/>
              </a:ext>
            </a:extLst>
          </p:cNvPr>
          <p:cNvGrpSpPr/>
          <p:nvPr/>
        </p:nvGrpSpPr>
        <p:grpSpPr>
          <a:xfrm>
            <a:off x="177139" y="302180"/>
            <a:ext cx="1146096" cy="461665"/>
            <a:chOff x="177139" y="302180"/>
            <a:chExt cx="1146096" cy="461665"/>
          </a:xfrm>
          <a:scene3d>
            <a:camera prst="obliqueTopLeft"/>
            <a:lightRig rig="threePt" dir="t"/>
          </a:scene3d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357580-BAF2-4F5B-AF02-FDD17CE8A68A}"/>
                </a:ext>
              </a:extLst>
            </p:cNvPr>
            <p:cNvSpPr txBox="1"/>
            <p:nvPr/>
          </p:nvSpPr>
          <p:spPr>
            <a:xfrm>
              <a:off x="215239" y="302180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042A54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01 </a:t>
              </a:r>
              <a:r>
                <a:rPr lang="ko-KR" altLang="en-US" sz="2400" spc="-150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삼성</a:t>
              </a:r>
              <a:endPara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042A54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05A8CC-8E45-4E59-A7C9-0AC4D605A7EB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9" name="이미지5">
            <a:extLst>
              <a:ext uri="{FF2B5EF4-FFF2-40B4-BE49-F238E27FC236}">
                <a16:creationId xmlns:a16="http://schemas.microsoft.com/office/drawing/2014/main" id="{46DF5360-68F1-41B7-BAEF-F6D2BE5AB57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767483" y="4342863"/>
            <a:ext cx="4072960" cy="1612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9FDA00-3F13-4BC2-858C-B8875BBB0EE6}"/>
              </a:ext>
            </a:extLst>
          </p:cNvPr>
          <p:cNvSpPr txBox="1"/>
          <p:nvPr/>
        </p:nvSpPr>
        <p:spPr>
          <a:xfrm>
            <a:off x="3987436" y="902237"/>
            <a:ext cx="5042242" cy="230832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지능형 </a:t>
            </a:r>
            <a:r>
              <a:rPr lang="ko-KR" altLang="en-US" spc="-150" dirty="0" err="1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컴퍼니언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로봇 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pc="-150" dirty="0" err="1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볼리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</a:p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주인을 인식 하여 반려 동물 </a:t>
            </a:r>
            <a:r>
              <a:rPr lang="ko-KR" altLang="en-US" spc="-150" dirty="0" err="1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처럼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사람을 따라 다니며 </a:t>
            </a:r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집안의 주요기기와 연동하여 스마트하게 </a:t>
            </a:r>
            <a:r>
              <a:rPr lang="ko-KR" altLang="en-US" spc="-150" dirty="0" err="1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홈케어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수행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생활 밀착형 로봇 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삼성 봇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</a:p>
          <a:p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케어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  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혈압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심장박동을 측정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사용자의 건강 관리에  도움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에어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  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집을 이동하며 공기 질을 측정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 청정 기능 수행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리테일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 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표정과 음성을 활용해 방문객들의 쇼핑에 도움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22" name="Picture 12">
            <a:extLst>
              <a:ext uri="{FF2B5EF4-FFF2-40B4-BE49-F238E27FC236}">
                <a16:creationId xmlns:a16="http://schemas.microsoft.com/office/drawing/2014/main" id="{6D107149-EA35-4615-9737-2A2F17DC3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88" y="3939385"/>
            <a:ext cx="4043879" cy="241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870A049D-708B-449A-A862-1BE49A1DE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414" y="3939385"/>
            <a:ext cx="4072960" cy="241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9271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이미지2">
            <a:extLst>
              <a:ext uri="{FF2B5EF4-FFF2-40B4-BE49-F238E27FC236}">
                <a16:creationId xmlns:a16="http://schemas.microsoft.com/office/drawing/2014/main" id="{4F9AB6D0-55D8-4976-A91B-D6F7A99C39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80339" y="3922345"/>
            <a:ext cx="4043879" cy="2628265"/>
          </a:xfrm>
          <a:prstGeom prst="rect">
            <a:avLst/>
          </a:prstGeom>
        </p:spPr>
      </p:pic>
      <p:pic>
        <p:nvPicPr>
          <p:cNvPr id="15" name="이미지1">
            <a:extLst>
              <a:ext uri="{FF2B5EF4-FFF2-40B4-BE49-F238E27FC236}">
                <a16:creationId xmlns:a16="http://schemas.microsoft.com/office/drawing/2014/main" id="{445C0FC0-764B-4699-BB86-A38688A3193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0" y="592910"/>
            <a:ext cx="3827928" cy="2491970"/>
          </a:xfrm>
          <a:prstGeom prst="rect">
            <a:avLst/>
          </a:prstGeom>
        </p:spPr>
      </p:pic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879414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reeform 23"/>
          <p:cNvSpPr>
            <a:spLocks/>
          </p:cNvSpPr>
          <p:nvPr/>
        </p:nvSpPr>
        <p:spPr bwMode="auto">
          <a:xfrm>
            <a:off x="4173451" y="3285717"/>
            <a:ext cx="1225776" cy="1606058"/>
          </a:xfrm>
          <a:custGeom>
            <a:avLst/>
            <a:gdLst>
              <a:gd name="T0" fmla="*/ 1630 w 4809"/>
              <a:gd name="T1" fmla="*/ 0 h 6357"/>
              <a:gd name="T2" fmla="*/ 4809 w 4809"/>
              <a:gd name="T3" fmla="*/ 3178 h 6357"/>
              <a:gd name="T4" fmla="*/ 1630 w 4809"/>
              <a:gd name="T5" fmla="*/ 6357 h 6357"/>
              <a:gd name="T6" fmla="*/ 0 w 4809"/>
              <a:gd name="T7" fmla="*/ 5907 h 6357"/>
              <a:gd name="T8" fmla="*/ 1630 w 4809"/>
              <a:gd name="T9" fmla="*/ 3178 h 6357"/>
              <a:gd name="T10" fmla="*/ 1630 w 4809"/>
              <a:gd name="T11" fmla="*/ 0 h 6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09" h="6357">
                <a:moveTo>
                  <a:pt x="1630" y="0"/>
                </a:moveTo>
                <a:cubicBezTo>
                  <a:pt x="3386" y="0"/>
                  <a:pt x="4809" y="1423"/>
                  <a:pt x="4809" y="3178"/>
                </a:cubicBezTo>
                <a:cubicBezTo>
                  <a:pt x="4809" y="4934"/>
                  <a:pt x="3386" y="6357"/>
                  <a:pt x="1630" y="6357"/>
                </a:cubicBezTo>
                <a:cubicBezTo>
                  <a:pt x="1056" y="6357"/>
                  <a:pt x="493" y="6201"/>
                  <a:pt x="0" y="5907"/>
                </a:cubicBezTo>
                <a:lnTo>
                  <a:pt x="1630" y="3178"/>
                </a:lnTo>
                <a:lnTo>
                  <a:pt x="1630" y="0"/>
                </a:lnTo>
                <a:close/>
              </a:path>
            </a:pathLst>
          </a:custGeom>
          <a:noFill/>
          <a:ln w="17463" cap="flat">
            <a:noFill/>
            <a:prstDash val="solid"/>
            <a:round/>
            <a:headEnd/>
            <a:tailEnd/>
          </a:ln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pc="-150"/>
          </a:p>
        </p:txBody>
      </p:sp>
      <p:sp>
        <p:nvSpPr>
          <p:cNvPr id="62" name="Freeform 25"/>
          <p:cNvSpPr>
            <a:spLocks/>
          </p:cNvSpPr>
          <p:nvPr/>
        </p:nvSpPr>
        <p:spPr bwMode="auto">
          <a:xfrm>
            <a:off x="3685283" y="3773120"/>
            <a:ext cx="903646" cy="1004647"/>
          </a:xfrm>
          <a:custGeom>
            <a:avLst/>
            <a:gdLst>
              <a:gd name="T0" fmla="*/ 1918 w 3548"/>
              <a:gd name="T1" fmla="*/ 3978 h 3978"/>
              <a:gd name="T2" fmla="*/ 625 w 3548"/>
              <a:gd name="T3" fmla="*/ 0 h 3978"/>
              <a:gd name="T4" fmla="*/ 3548 w 3548"/>
              <a:gd name="T5" fmla="*/ 1249 h 3978"/>
              <a:gd name="T6" fmla="*/ 1918 w 3548"/>
              <a:gd name="T7" fmla="*/ 3978 h 3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48" h="3978">
                <a:moveTo>
                  <a:pt x="1918" y="3978"/>
                </a:moveTo>
                <a:cubicBezTo>
                  <a:pt x="552" y="3162"/>
                  <a:pt x="0" y="1463"/>
                  <a:pt x="625" y="0"/>
                </a:cubicBezTo>
                <a:lnTo>
                  <a:pt x="3548" y="1249"/>
                </a:lnTo>
                <a:lnTo>
                  <a:pt x="1918" y="3978"/>
                </a:lnTo>
                <a:close/>
              </a:path>
            </a:pathLst>
          </a:custGeom>
          <a:noFill/>
          <a:ln w="17463" cap="flat">
            <a:noFill/>
            <a:prstDash val="solid"/>
            <a:round/>
            <a:headEnd/>
            <a:tailEnd/>
          </a:ln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pc="-150"/>
          </a:p>
        </p:txBody>
      </p:sp>
      <p:sp>
        <p:nvSpPr>
          <p:cNvPr id="1027" name="Freeform 29"/>
          <p:cNvSpPr>
            <a:spLocks/>
          </p:cNvSpPr>
          <p:nvPr/>
        </p:nvSpPr>
        <p:spPr bwMode="auto">
          <a:xfrm>
            <a:off x="4173451" y="3285717"/>
            <a:ext cx="415479" cy="802646"/>
          </a:xfrm>
          <a:custGeom>
            <a:avLst/>
            <a:gdLst>
              <a:gd name="T0" fmla="*/ 0 w 1630"/>
              <a:gd name="T1" fmla="*/ 450 h 3178"/>
              <a:gd name="T2" fmla="*/ 1630 w 1630"/>
              <a:gd name="T3" fmla="*/ 0 h 3178"/>
              <a:gd name="T4" fmla="*/ 1630 w 1630"/>
              <a:gd name="T5" fmla="*/ 3178 h 3178"/>
              <a:gd name="T6" fmla="*/ 0 w 1630"/>
              <a:gd name="T7" fmla="*/ 450 h 3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0" h="3178">
                <a:moveTo>
                  <a:pt x="0" y="450"/>
                </a:moveTo>
                <a:cubicBezTo>
                  <a:pt x="493" y="155"/>
                  <a:pt x="1056" y="0"/>
                  <a:pt x="1630" y="0"/>
                </a:cubicBezTo>
                <a:lnTo>
                  <a:pt x="1630" y="3178"/>
                </a:lnTo>
                <a:lnTo>
                  <a:pt x="0" y="450"/>
                </a:lnTo>
                <a:close/>
              </a:path>
            </a:pathLst>
          </a:custGeom>
          <a:noFill/>
          <a:ln w="17463" cap="flat">
            <a:noFill/>
            <a:prstDash val="solid"/>
            <a:round/>
            <a:headEnd/>
            <a:tailEnd/>
          </a:ln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pc="-150"/>
          </a:p>
        </p:txBody>
      </p:sp>
      <p:sp>
        <p:nvSpPr>
          <p:cNvPr id="113" name="직사각형 112"/>
          <p:cNvSpPr/>
          <p:nvPr/>
        </p:nvSpPr>
        <p:spPr>
          <a:xfrm flipH="1">
            <a:off x="8953478" y="6296025"/>
            <a:ext cx="76200" cy="307182"/>
          </a:xfrm>
          <a:prstGeom prst="rect">
            <a:avLst/>
          </a:prstGeom>
          <a:solidFill>
            <a:srgbClr val="063E7B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15" name="TextBox 114"/>
          <p:cNvSpPr txBox="1"/>
          <p:nvPr/>
        </p:nvSpPr>
        <p:spPr>
          <a:xfrm>
            <a:off x="606891" y="2570665"/>
            <a:ext cx="94769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자율주행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353615" y="2918689"/>
            <a:ext cx="1522810" cy="45719"/>
          </a:xfrm>
          <a:prstGeom prst="rect">
            <a:avLst/>
          </a:prstGeom>
          <a:solidFill>
            <a:srgbClr val="063E7B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B807738-CE0C-4BD9-8C73-CA7C666C315B}"/>
              </a:ext>
            </a:extLst>
          </p:cNvPr>
          <p:cNvGrpSpPr/>
          <p:nvPr/>
        </p:nvGrpSpPr>
        <p:grpSpPr>
          <a:xfrm>
            <a:off x="177139" y="302180"/>
            <a:ext cx="1146096" cy="461665"/>
            <a:chOff x="177139" y="302180"/>
            <a:chExt cx="1146096" cy="461665"/>
          </a:xfrm>
          <a:scene3d>
            <a:camera prst="obliqueTopLeft"/>
            <a:lightRig rig="threePt" dir="t"/>
          </a:scene3d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357580-BAF2-4F5B-AF02-FDD17CE8A68A}"/>
                </a:ext>
              </a:extLst>
            </p:cNvPr>
            <p:cNvSpPr txBox="1"/>
            <p:nvPr/>
          </p:nvSpPr>
          <p:spPr>
            <a:xfrm>
              <a:off x="215239" y="302180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042A54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02 </a:t>
              </a:r>
              <a:r>
                <a:rPr kumimoji="0" lang="ko-KR" altLang="en-US" sz="2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042A54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현대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05A8CC-8E45-4E59-A7C9-0AC4D605A7EB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7" name="이미지11">
            <a:extLst>
              <a:ext uri="{FF2B5EF4-FFF2-40B4-BE49-F238E27FC236}">
                <a16:creationId xmlns:a16="http://schemas.microsoft.com/office/drawing/2014/main" id="{298D5D4E-1D70-41E3-878D-C7193F88306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380339" y="3947992"/>
            <a:ext cx="4043879" cy="2402643"/>
          </a:xfrm>
          <a:prstGeom prst="rect">
            <a:avLst/>
          </a:prstGeom>
        </p:spPr>
      </p:pic>
      <p:pic>
        <p:nvPicPr>
          <p:cNvPr id="19" name="이미지5">
            <a:extLst>
              <a:ext uri="{FF2B5EF4-FFF2-40B4-BE49-F238E27FC236}">
                <a16:creationId xmlns:a16="http://schemas.microsoft.com/office/drawing/2014/main" id="{46DF5360-68F1-41B7-BAEF-F6D2BE5AB57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4767483" y="4342863"/>
            <a:ext cx="4072960" cy="1612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9FDA00-3F13-4BC2-858C-B8875BBB0EE6}"/>
              </a:ext>
            </a:extLst>
          </p:cNvPr>
          <p:cNvSpPr txBox="1"/>
          <p:nvPr/>
        </p:nvSpPr>
        <p:spPr>
          <a:xfrm>
            <a:off x="4137106" y="763845"/>
            <a:ext cx="4583267" cy="258532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부분 보조 자율주행단계인 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단계에서 </a:t>
            </a:r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고도 자율주행인 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 기술계발을 목표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스마트  시티 내  자율주행 상용화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2030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완전 자율주행차 상용화 를 목표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미국의 자율주행 전문 기업 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오로라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(Aurora)‘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협업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협업을 통해 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내에 업계가 도달할 수 있는</a:t>
            </a:r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최고 수준의 자율 주행 기술을 구현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상용화 계획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" name="그림 2" descr="자동차, 실외, 도로, 여자이(가) 표시된 사진&#10;&#10;자동 생성된 설명">
            <a:extLst>
              <a:ext uri="{FF2B5EF4-FFF2-40B4-BE49-F238E27FC236}">
                <a16:creationId xmlns:a16="http://schemas.microsoft.com/office/drawing/2014/main" id="{BB6309B3-EF21-437D-8754-7D441B81C1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39" y="3904496"/>
            <a:ext cx="4043879" cy="24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84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이미지1">
            <a:extLst>
              <a:ext uri="{FF2B5EF4-FFF2-40B4-BE49-F238E27FC236}">
                <a16:creationId xmlns:a16="http://schemas.microsoft.com/office/drawing/2014/main" id="{4F1F875A-9FEA-4EF2-B485-7044C2E1DB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0" y="592910"/>
            <a:ext cx="3827928" cy="2491970"/>
          </a:xfrm>
          <a:prstGeom prst="rect">
            <a:avLst/>
          </a:prstGeom>
        </p:spPr>
      </p:pic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879414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932558" y="4090777"/>
            <a:ext cx="1005761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설명</a:t>
            </a:r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ko-KR" altLang="en-US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Freeform 23"/>
          <p:cNvSpPr>
            <a:spLocks/>
          </p:cNvSpPr>
          <p:nvPr/>
        </p:nvSpPr>
        <p:spPr bwMode="auto">
          <a:xfrm>
            <a:off x="4173451" y="3285717"/>
            <a:ext cx="1225776" cy="1606058"/>
          </a:xfrm>
          <a:custGeom>
            <a:avLst/>
            <a:gdLst>
              <a:gd name="T0" fmla="*/ 1630 w 4809"/>
              <a:gd name="T1" fmla="*/ 0 h 6357"/>
              <a:gd name="T2" fmla="*/ 4809 w 4809"/>
              <a:gd name="T3" fmla="*/ 3178 h 6357"/>
              <a:gd name="T4" fmla="*/ 1630 w 4809"/>
              <a:gd name="T5" fmla="*/ 6357 h 6357"/>
              <a:gd name="T6" fmla="*/ 0 w 4809"/>
              <a:gd name="T7" fmla="*/ 5907 h 6357"/>
              <a:gd name="T8" fmla="*/ 1630 w 4809"/>
              <a:gd name="T9" fmla="*/ 3178 h 6357"/>
              <a:gd name="T10" fmla="*/ 1630 w 4809"/>
              <a:gd name="T11" fmla="*/ 0 h 6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09" h="6357">
                <a:moveTo>
                  <a:pt x="1630" y="0"/>
                </a:moveTo>
                <a:cubicBezTo>
                  <a:pt x="3386" y="0"/>
                  <a:pt x="4809" y="1423"/>
                  <a:pt x="4809" y="3178"/>
                </a:cubicBezTo>
                <a:cubicBezTo>
                  <a:pt x="4809" y="4934"/>
                  <a:pt x="3386" y="6357"/>
                  <a:pt x="1630" y="6357"/>
                </a:cubicBezTo>
                <a:cubicBezTo>
                  <a:pt x="1056" y="6357"/>
                  <a:pt x="493" y="6201"/>
                  <a:pt x="0" y="5907"/>
                </a:cubicBezTo>
                <a:lnTo>
                  <a:pt x="1630" y="3178"/>
                </a:lnTo>
                <a:lnTo>
                  <a:pt x="1630" y="0"/>
                </a:lnTo>
                <a:close/>
              </a:path>
            </a:pathLst>
          </a:custGeom>
          <a:noFill/>
          <a:ln w="17463" cap="flat">
            <a:noFill/>
            <a:prstDash val="solid"/>
            <a:round/>
            <a:headEnd/>
            <a:tailEnd/>
          </a:ln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pc="-150"/>
          </a:p>
        </p:txBody>
      </p:sp>
      <p:sp>
        <p:nvSpPr>
          <p:cNvPr id="62" name="Freeform 25"/>
          <p:cNvSpPr>
            <a:spLocks/>
          </p:cNvSpPr>
          <p:nvPr/>
        </p:nvSpPr>
        <p:spPr bwMode="auto">
          <a:xfrm>
            <a:off x="3685283" y="3773120"/>
            <a:ext cx="903646" cy="1004647"/>
          </a:xfrm>
          <a:custGeom>
            <a:avLst/>
            <a:gdLst>
              <a:gd name="T0" fmla="*/ 1918 w 3548"/>
              <a:gd name="T1" fmla="*/ 3978 h 3978"/>
              <a:gd name="T2" fmla="*/ 625 w 3548"/>
              <a:gd name="T3" fmla="*/ 0 h 3978"/>
              <a:gd name="T4" fmla="*/ 3548 w 3548"/>
              <a:gd name="T5" fmla="*/ 1249 h 3978"/>
              <a:gd name="T6" fmla="*/ 1918 w 3548"/>
              <a:gd name="T7" fmla="*/ 3978 h 3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48" h="3978">
                <a:moveTo>
                  <a:pt x="1918" y="3978"/>
                </a:moveTo>
                <a:cubicBezTo>
                  <a:pt x="552" y="3162"/>
                  <a:pt x="0" y="1463"/>
                  <a:pt x="625" y="0"/>
                </a:cubicBezTo>
                <a:lnTo>
                  <a:pt x="3548" y="1249"/>
                </a:lnTo>
                <a:lnTo>
                  <a:pt x="1918" y="3978"/>
                </a:lnTo>
                <a:close/>
              </a:path>
            </a:pathLst>
          </a:custGeom>
          <a:noFill/>
          <a:ln w="17463" cap="flat">
            <a:noFill/>
            <a:prstDash val="solid"/>
            <a:round/>
            <a:headEnd/>
            <a:tailEnd/>
          </a:ln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pc="-150"/>
          </a:p>
        </p:txBody>
      </p:sp>
      <p:sp>
        <p:nvSpPr>
          <p:cNvPr id="1027" name="Freeform 29"/>
          <p:cNvSpPr>
            <a:spLocks/>
          </p:cNvSpPr>
          <p:nvPr/>
        </p:nvSpPr>
        <p:spPr bwMode="auto">
          <a:xfrm>
            <a:off x="4173451" y="3285717"/>
            <a:ext cx="415479" cy="802646"/>
          </a:xfrm>
          <a:custGeom>
            <a:avLst/>
            <a:gdLst>
              <a:gd name="T0" fmla="*/ 0 w 1630"/>
              <a:gd name="T1" fmla="*/ 450 h 3178"/>
              <a:gd name="T2" fmla="*/ 1630 w 1630"/>
              <a:gd name="T3" fmla="*/ 0 h 3178"/>
              <a:gd name="T4" fmla="*/ 1630 w 1630"/>
              <a:gd name="T5" fmla="*/ 3178 h 3178"/>
              <a:gd name="T6" fmla="*/ 0 w 1630"/>
              <a:gd name="T7" fmla="*/ 450 h 3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0" h="3178">
                <a:moveTo>
                  <a:pt x="0" y="450"/>
                </a:moveTo>
                <a:cubicBezTo>
                  <a:pt x="493" y="155"/>
                  <a:pt x="1056" y="0"/>
                  <a:pt x="1630" y="0"/>
                </a:cubicBezTo>
                <a:lnTo>
                  <a:pt x="1630" y="3178"/>
                </a:lnTo>
                <a:lnTo>
                  <a:pt x="0" y="450"/>
                </a:lnTo>
                <a:close/>
              </a:path>
            </a:pathLst>
          </a:custGeom>
          <a:noFill/>
          <a:ln w="17463" cap="flat">
            <a:noFill/>
            <a:prstDash val="solid"/>
            <a:round/>
            <a:headEnd/>
            <a:tailEnd/>
          </a:ln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pc="-150"/>
          </a:p>
        </p:txBody>
      </p:sp>
      <p:sp>
        <p:nvSpPr>
          <p:cNvPr id="113" name="직사각형 112"/>
          <p:cNvSpPr/>
          <p:nvPr/>
        </p:nvSpPr>
        <p:spPr>
          <a:xfrm flipH="1">
            <a:off x="8953478" y="6296025"/>
            <a:ext cx="76200" cy="307182"/>
          </a:xfrm>
          <a:prstGeom prst="rect">
            <a:avLst/>
          </a:prstGeom>
          <a:solidFill>
            <a:srgbClr val="063E7B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15" name="TextBox 114"/>
          <p:cNvSpPr txBox="1"/>
          <p:nvPr/>
        </p:nvSpPr>
        <p:spPr>
          <a:xfrm>
            <a:off x="587657" y="2570665"/>
            <a:ext cx="9861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경로 탐색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353615" y="2918689"/>
            <a:ext cx="1522810" cy="45719"/>
          </a:xfrm>
          <a:prstGeom prst="rect">
            <a:avLst/>
          </a:prstGeom>
          <a:solidFill>
            <a:srgbClr val="063E7B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B807738-CE0C-4BD9-8C73-CA7C666C315B}"/>
              </a:ext>
            </a:extLst>
          </p:cNvPr>
          <p:cNvGrpSpPr/>
          <p:nvPr/>
        </p:nvGrpSpPr>
        <p:grpSpPr>
          <a:xfrm>
            <a:off x="177139" y="302180"/>
            <a:ext cx="1146096" cy="461665"/>
            <a:chOff x="177139" y="302180"/>
            <a:chExt cx="1146096" cy="461665"/>
          </a:xfrm>
          <a:scene3d>
            <a:camera prst="obliqueTopLeft"/>
            <a:lightRig rig="threePt" dir="t"/>
          </a:scene3d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357580-BAF2-4F5B-AF02-FDD17CE8A68A}"/>
                </a:ext>
              </a:extLst>
            </p:cNvPr>
            <p:cNvSpPr txBox="1"/>
            <p:nvPr/>
          </p:nvSpPr>
          <p:spPr>
            <a:xfrm>
              <a:off x="215239" y="302180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042A54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02 </a:t>
              </a:r>
              <a:r>
                <a:rPr kumimoji="0" lang="ko-KR" altLang="en-US" sz="2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042A54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현대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05A8CC-8E45-4E59-A7C9-0AC4D605A7EB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6" name="이미지2">
            <a:extLst>
              <a:ext uri="{FF2B5EF4-FFF2-40B4-BE49-F238E27FC236}">
                <a16:creationId xmlns:a16="http://schemas.microsoft.com/office/drawing/2014/main" id="{0F76AA7C-27AD-4E7A-8E08-4A983AFC9A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80339" y="3922345"/>
            <a:ext cx="4043879" cy="26282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10EDBC-70CB-4766-B85A-5C3D06518D41}"/>
              </a:ext>
            </a:extLst>
          </p:cNvPr>
          <p:cNvSpPr txBox="1"/>
          <p:nvPr/>
        </p:nvSpPr>
        <p:spPr>
          <a:xfrm>
            <a:off x="4666908" y="1300511"/>
            <a:ext cx="4043879" cy="175432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인공지능 연구소 설립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현대차와 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KST </a:t>
            </a:r>
            <a:r>
              <a:rPr lang="ko-KR" altLang="en-US" spc="-150" dirty="0" err="1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모빌리티와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수요응답형</a:t>
            </a:r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커뮤니티이동서비스 개발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기술을 기반으로 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다수 승객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복수 목적지에  </a:t>
            </a:r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대해 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최적의 경로를 찾아주는 서비스 개발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19" name="이미지3">
            <a:extLst>
              <a:ext uri="{FF2B5EF4-FFF2-40B4-BE49-F238E27FC236}">
                <a16:creationId xmlns:a16="http://schemas.microsoft.com/office/drawing/2014/main" id="{BA89D2AA-8B88-4A42-BD3E-29CCE53D190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4666908" y="3922345"/>
            <a:ext cx="4043879" cy="236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96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879414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reeform 23"/>
          <p:cNvSpPr>
            <a:spLocks/>
          </p:cNvSpPr>
          <p:nvPr/>
        </p:nvSpPr>
        <p:spPr bwMode="auto">
          <a:xfrm>
            <a:off x="4173451" y="3285717"/>
            <a:ext cx="1225776" cy="1606058"/>
          </a:xfrm>
          <a:custGeom>
            <a:avLst/>
            <a:gdLst>
              <a:gd name="T0" fmla="*/ 1630 w 4809"/>
              <a:gd name="T1" fmla="*/ 0 h 6357"/>
              <a:gd name="T2" fmla="*/ 4809 w 4809"/>
              <a:gd name="T3" fmla="*/ 3178 h 6357"/>
              <a:gd name="T4" fmla="*/ 1630 w 4809"/>
              <a:gd name="T5" fmla="*/ 6357 h 6357"/>
              <a:gd name="T6" fmla="*/ 0 w 4809"/>
              <a:gd name="T7" fmla="*/ 5907 h 6357"/>
              <a:gd name="T8" fmla="*/ 1630 w 4809"/>
              <a:gd name="T9" fmla="*/ 3178 h 6357"/>
              <a:gd name="T10" fmla="*/ 1630 w 4809"/>
              <a:gd name="T11" fmla="*/ 0 h 6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09" h="6357">
                <a:moveTo>
                  <a:pt x="1630" y="0"/>
                </a:moveTo>
                <a:cubicBezTo>
                  <a:pt x="3386" y="0"/>
                  <a:pt x="4809" y="1423"/>
                  <a:pt x="4809" y="3178"/>
                </a:cubicBezTo>
                <a:cubicBezTo>
                  <a:pt x="4809" y="4934"/>
                  <a:pt x="3386" y="6357"/>
                  <a:pt x="1630" y="6357"/>
                </a:cubicBezTo>
                <a:cubicBezTo>
                  <a:pt x="1056" y="6357"/>
                  <a:pt x="493" y="6201"/>
                  <a:pt x="0" y="5907"/>
                </a:cubicBezTo>
                <a:lnTo>
                  <a:pt x="1630" y="3178"/>
                </a:lnTo>
                <a:lnTo>
                  <a:pt x="1630" y="0"/>
                </a:lnTo>
                <a:close/>
              </a:path>
            </a:pathLst>
          </a:custGeom>
          <a:noFill/>
          <a:ln w="17463" cap="flat">
            <a:noFill/>
            <a:prstDash val="solid"/>
            <a:round/>
            <a:headEnd/>
            <a:tailEnd/>
          </a:ln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pc="-150"/>
          </a:p>
        </p:txBody>
      </p:sp>
      <p:sp>
        <p:nvSpPr>
          <p:cNvPr id="1027" name="Freeform 29"/>
          <p:cNvSpPr>
            <a:spLocks/>
          </p:cNvSpPr>
          <p:nvPr/>
        </p:nvSpPr>
        <p:spPr bwMode="auto">
          <a:xfrm>
            <a:off x="4173451" y="3285717"/>
            <a:ext cx="415479" cy="802646"/>
          </a:xfrm>
          <a:custGeom>
            <a:avLst/>
            <a:gdLst>
              <a:gd name="T0" fmla="*/ 0 w 1630"/>
              <a:gd name="T1" fmla="*/ 450 h 3178"/>
              <a:gd name="T2" fmla="*/ 1630 w 1630"/>
              <a:gd name="T3" fmla="*/ 0 h 3178"/>
              <a:gd name="T4" fmla="*/ 1630 w 1630"/>
              <a:gd name="T5" fmla="*/ 3178 h 3178"/>
              <a:gd name="T6" fmla="*/ 0 w 1630"/>
              <a:gd name="T7" fmla="*/ 450 h 3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0" h="3178">
                <a:moveTo>
                  <a:pt x="0" y="450"/>
                </a:moveTo>
                <a:cubicBezTo>
                  <a:pt x="493" y="155"/>
                  <a:pt x="1056" y="0"/>
                  <a:pt x="1630" y="0"/>
                </a:cubicBezTo>
                <a:lnTo>
                  <a:pt x="1630" y="3178"/>
                </a:lnTo>
                <a:lnTo>
                  <a:pt x="0" y="450"/>
                </a:lnTo>
                <a:close/>
              </a:path>
            </a:pathLst>
          </a:custGeom>
          <a:noFill/>
          <a:ln w="17463" cap="flat">
            <a:noFill/>
            <a:prstDash val="solid"/>
            <a:round/>
            <a:headEnd/>
            <a:tailEnd/>
          </a:ln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pc="-150"/>
          </a:p>
        </p:txBody>
      </p:sp>
      <p:sp>
        <p:nvSpPr>
          <p:cNvPr id="113" name="직사각형 112"/>
          <p:cNvSpPr/>
          <p:nvPr/>
        </p:nvSpPr>
        <p:spPr>
          <a:xfrm flipH="1">
            <a:off x="8953478" y="6296025"/>
            <a:ext cx="76200" cy="307182"/>
          </a:xfrm>
          <a:prstGeom prst="rect">
            <a:avLst/>
          </a:prstGeom>
          <a:solidFill>
            <a:srgbClr val="063E7B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15" name="TextBox 114"/>
          <p:cNvSpPr txBox="1"/>
          <p:nvPr/>
        </p:nvSpPr>
        <p:spPr>
          <a:xfrm>
            <a:off x="473623" y="2572216"/>
            <a:ext cx="136768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 제철소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353615" y="2918689"/>
            <a:ext cx="1522810" cy="45719"/>
          </a:xfrm>
          <a:prstGeom prst="rect">
            <a:avLst/>
          </a:prstGeom>
          <a:solidFill>
            <a:srgbClr val="063E7B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B807738-CE0C-4BD9-8C73-CA7C666C315B}"/>
              </a:ext>
            </a:extLst>
          </p:cNvPr>
          <p:cNvGrpSpPr/>
          <p:nvPr/>
        </p:nvGrpSpPr>
        <p:grpSpPr>
          <a:xfrm>
            <a:off x="177139" y="302180"/>
            <a:ext cx="1559670" cy="461665"/>
            <a:chOff x="177139" y="302180"/>
            <a:chExt cx="1559670" cy="461665"/>
          </a:xfrm>
          <a:scene3d>
            <a:camera prst="obliqueTopLeft"/>
            <a:lightRig rig="threePt" dir="t"/>
          </a:scene3d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357580-BAF2-4F5B-AF02-FDD17CE8A68A}"/>
                </a:ext>
              </a:extLst>
            </p:cNvPr>
            <p:cNvSpPr txBox="1"/>
            <p:nvPr/>
          </p:nvSpPr>
          <p:spPr>
            <a:xfrm>
              <a:off x="215239" y="302180"/>
              <a:ext cx="1521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042A54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03 POSCO</a:t>
              </a:r>
              <a:endPara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042A54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05A8CC-8E45-4E59-A7C9-0AC4D605A7EB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29FDA00-3F13-4BC2-858C-B8875BBB0EE6}"/>
              </a:ext>
            </a:extLst>
          </p:cNvPr>
          <p:cNvSpPr txBox="1"/>
          <p:nvPr/>
        </p:nvSpPr>
        <p:spPr>
          <a:xfrm>
            <a:off x="3998968" y="763845"/>
            <a:ext cx="5073138" cy="203132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 제철소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</a:p>
          <a:p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문자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형상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모션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화상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구역을 인식하는 해석 기술을</a:t>
            </a:r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기반으로 설비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재료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조업 등의 제철소 맞춤 정보를 </a:t>
            </a:r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학습하여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설비 효율화 및 품질을 높임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고로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촬영하는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CCTV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영상을 인식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분석하여 </a:t>
            </a:r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 감지 시 정보를  이용자에게 제공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8" name="그림 7" descr="앉아있는, 사진, 쥐고있는, 모니터이(가) 표시된 사진&#10;&#10;자동 생성된 설명">
            <a:extLst>
              <a:ext uri="{FF2B5EF4-FFF2-40B4-BE49-F238E27FC236}">
                <a16:creationId xmlns:a16="http://schemas.microsoft.com/office/drawing/2014/main" id="{287ED7D6-351A-44B9-9DF9-F70C4DA31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39" y="3591655"/>
            <a:ext cx="3676549" cy="3011552"/>
          </a:xfrm>
          <a:prstGeom prst="rect">
            <a:avLst/>
          </a:prstGeom>
        </p:spPr>
      </p:pic>
      <p:pic>
        <p:nvPicPr>
          <p:cNvPr id="4" name="그림 3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1D8A245B-D5DB-4574-80C0-9DFB38602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38" y="3591655"/>
            <a:ext cx="3676549" cy="3021679"/>
          </a:xfrm>
          <a:prstGeom prst="rect">
            <a:avLst/>
          </a:prstGeom>
        </p:spPr>
      </p:pic>
      <p:pic>
        <p:nvPicPr>
          <p:cNvPr id="13" name="그림 12" descr="바퀴, 그리기, 창문이(가) 표시된 사진&#10;&#10;자동 생성된 설명">
            <a:extLst>
              <a:ext uri="{FF2B5EF4-FFF2-40B4-BE49-F238E27FC236}">
                <a16:creationId xmlns:a16="http://schemas.microsoft.com/office/drawing/2014/main" id="{67514578-E6C6-4676-9729-8695B0CFB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39" y="1188491"/>
            <a:ext cx="2883060" cy="1192492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E722C168-AF35-43E3-A00A-AB3359077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96" y="3497620"/>
            <a:ext cx="3333340" cy="3199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281668F-B868-4A01-BB84-BFAAE77B8E3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998968" y="3466545"/>
            <a:ext cx="4791268" cy="32617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007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8" descr="그리기, 표지판이(가) 표시된 사진&#10;&#10;매우 높은 신뢰도로 생성된 설명">
            <a:extLst>
              <a:ext uri="{FF2B5EF4-FFF2-40B4-BE49-F238E27FC236}">
                <a16:creationId xmlns:a16="http://schemas.microsoft.com/office/drawing/2014/main" id="{78EBDFC4-2CA6-4E3F-A6C6-6322788EA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97" t="121" r="177" b="36161"/>
          <a:stretch/>
        </p:blipFill>
        <p:spPr>
          <a:xfrm>
            <a:off x="250551" y="842665"/>
            <a:ext cx="2696800" cy="1763735"/>
          </a:xfrm>
          <a:prstGeom prst="rect">
            <a:avLst/>
          </a:prstGeom>
        </p:spPr>
      </p:pic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879414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reeform 23"/>
          <p:cNvSpPr>
            <a:spLocks/>
          </p:cNvSpPr>
          <p:nvPr/>
        </p:nvSpPr>
        <p:spPr bwMode="auto">
          <a:xfrm>
            <a:off x="4173451" y="3285717"/>
            <a:ext cx="1225776" cy="1606058"/>
          </a:xfrm>
          <a:custGeom>
            <a:avLst/>
            <a:gdLst>
              <a:gd name="T0" fmla="*/ 1630 w 4809"/>
              <a:gd name="T1" fmla="*/ 0 h 6357"/>
              <a:gd name="T2" fmla="*/ 4809 w 4809"/>
              <a:gd name="T3" fmla="*/ 3178 h 6357"/>
              <a:gd name="T4" fmla="*/ 1630 w 4809"/>
              <a:gd name="T5" fmla="*/ 6357 h 6357"/>
              <a:gd name="T6" fmla="*/ 0 w 4809"/>
              <a:gd name="T7" fmla="*/ 5907 h 6357"/>
              <a:gd name="T8" fmla="*/ 1630 w 4809"/>
              <a:gd name="T9" fmla="*/ 3178 h 6357"/>
              <a:gd name="T10" fmla="*/ 1630 w 4809"/>
              <a:gd name="T11" fmla="*/ 0 h 6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09" h="6357">
                <a:moveTo>
                  <a:pt x="1630" y="0"/>
                </a:moveTo>
                <a:cubicBezTo>
                  <a:pt x="3386" y="0"/>
                  <a:pt x="4809" y="1423"/>
                  <a:pt x="4809" y="3178"/>
                </a:cubicBezTo>
                <a:cubicBezTo>
                  <a:pt x="4809" y="4934"/>
                  <a:pt x="3386" y="6357"/>
                  <a:pt x="1630" y="6357"/>
                </a:cubicBezTo>
                <a:cubicBezTo>
                  <a:pt x="1056" y="6357"/>
                  <a:pt x="493" y="6201"/>
                  <a:pt x="0" y="5907"/>
                </a:cubicBezTo>
                <a:lnTo>
                  <a:pt x="1630" y="3178"/>
                </a:lnTo>
                <a:lnTo>
                  <a:pt x="1630" y="0"/>
                </a:lnTo>
                <a:close/>
              </a:path>
            </a:pathLst>
          </a:custGeom>
          <a:noFill/>
          <a:ln w="17463" cap="flat">
            <a:noFill/>
            <a:prstDash val="solid"/>
            <a:round/>
            <a:headEnd/>
            <a:tailEnd/>
          </a:ln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pc="-150"/>
          </a:p>
        </p:txBody>
      </p:sp>
      <p:sp>
        <p:nvSpPr>
          <p:cNvPr id="62" name="Freeform 25"/>
          <p:cNvSpPr>
            <a:spLocks/>
          </p:cNvSpPr>
          <p:nvPr/>
        </p:nvSpPr>
        <p:spPr bwMode="auto">
          <a:xfrm>
            <a:off x="3685283" y="3773120"/>
            <a:ext cx="903646" cy="1004647"/>
          </a:xfrm>
          <a:custGeom>
            <a:avLst/>
            <a:gdLst>
              <a:gd name="T0" fmla="*/ 1918 w 3548"/>
              <a:gd name="T1" fmla="*/ 3978 h 3978"/>
              <a:gd name="T2" fmla="*/ 625 w 3548"/>
              <a:gd name="T3" fmla="*/ 0 h 3978"/>
              <a:gd name="T4" fmla="*/ 3548 w 3548"/>
              <a:gd name="T5" fmla="*/ 1249 h 3978"/>
              <a:gd name="T6" fmla="*/ 1918 w 3548"/>
              <a:gd name="T7" fmla="*/ 3978 h 3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48" h="3978">
                <a:moveTo>
                  <a:pt x="1918" y="3978"/>
                </a:moveTo>
                <a:cubicBezTo>
                  <a:pt x="552" y="3162"/>
                  <a:pt x="0" y="1463"/>
                  <a:pt x="625" y="0"/>
                </a:cubicBezTo>
                <a:lnTo>
                  <a:pt x="3548" y="1249"/>
                </a:lnTo>
                <a:lnTo>
                  <a:pt x="1918" y="3978"/>
                </a:lnTo>
                <a:close/>
              </a:path>
            </a:pathLst>
          </a:custGeom>
          <a:noFill/>
          <a:ln w="17463" cap="flat">
            <a:noFill/>
            <a:prstDash val="solid"/>
            <a:round/>
            <a:headEnd/>
            <a:tailEnd/>
          </a:ln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pc="-150"/>
          </a:p>
        </p:txBody>
      </p:sp>
      <p:sp>
        <p:nvSpPr>
          <p:cNvPr id="1027" name="Freeform 29"/>
          <p:cNvSpPr>
            <a:spLocks/>
          </p:cNvSpPr>
          <p:nvPr/>
        </p:nvSpPr>
        <p:spPr bwMode="auto">
          <a:xfrm>
            <a:off x="4173451" y="3285717"/>
            <a:ext cx="415479" cy="802646"/>
          </a:xfrm>
          <a:custGeom>
            <a:avLst/>
            <a:gdLst>
              <a:gd name="T0" fmla="*/ 0 w 1630"/>
              <a:gd name="T1" fmla="*/ 450 h 3178"/>
              <a:gd name="T2" fmla="*/ 1630 w 1630"/>
              <a:gd name="T3" fmla="*/ 0 h 3178"/>
              <a:gd name="T4" fmla="*/ 1630 w 1630"/>
              <a:gd name="T5" fmla="*/ 3178 h 3178"/>
              <a:gd name="T6" fmla="*/ 0 w 1630"/>
              <a:gd name="T7" fmla="*/ 450 h 3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0" h="3178">
                <a:moveTo>
                  <a:pt x="0" y="450"/>
                </a:moveTo>
                <a:cubicBezTo>
                  <a:pt x="493" y="155"/>
                  <a:pt x="1056" y="0"/>
                  <a:pt x="1630" y="0"/>
                </a:cubicBezTo>
                <a:lnTo>
                  <a:pt x="1630" y="3178"/>
                </a:lnTo>
                <a:lnTo>
                  <a:pt x="0" y="450"/>
                </a:lnTo>
                <a:close/>
              </a:path>
            </a:pathLst>
          </a:custGeom>
          <a:noFill/>
          <a:ln w="17463" cap="flat">
            <a:noFill/>
            <a:prstDash val="solid"/>
            <a:round/>
            <a:headEnd/>
            <a:tailEnd/>
          </a:ln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pc="-150"/>
          </a:p>
        </p:txBody>
      </p:sp>
      <p:sp>
        <p:nvSpPr>
          <p:cNvPr id="113" name="직사각형 112"/>
          <p:cNvSpPr/>
          <p:nvPr/>
        </p:nvSpPr>
        <p:spPr>
          <a:xfrm flipH="1">
            <a:off x="8953478" y="6296025"/>
            <a:ext cx="76200" cy="307182"/>
          </a:xfrm>
          <a:prstGeom prst="rect">
            <a:avLst/>
          </a:prstGeom>
          <a:solidFill>
            <a:srgbClr val="063E7B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15" name="TextBox 114"/>
          <p:cNvSpPr txBox="1"/>
          <p:nvPr/>
        </p:nvSpPr>
        <p:spPr>
          <a:xfrm>
            <a:off x="664378" y="2572216"/>
            <a:ext cx="9861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 합성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353615" y="2918689"/>
            <a:ext cx="1522810" cy="45719"/>
          </a:xfrm>
          <a:prstGeom prst="rect">
            <a:avLst/>
          </a:prstGeom>
          <a:solidFill>
            <a:srgbClr val="063E7B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B807738-CE0C-4BD9-8C73-CA7C666C315B}"/>
              </a:ext>
            </a:extLst>
          </p:cNvPr>
          <p:cNvGrpSpPr/>
          <p:nvPr/>
        </p:nvGrpSpPr>
        <p:grpSpPr>
          <a:xfrm>
            <a:off x="177139" y="302180"/>
            <a:ext cx="1553258" cy="461665"/>
            <a:chOff x="177139" y="302180"/>
            <a:chExt cx="1553258" cy="461665"/>
          </a:xfrm>
          <a:scene3d>
            <a:camera prst="obliqueTopLeft"/>
            <a:lightRig rig="threePt" dir="t"/>
          </a:scene3d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357580-BAF2-4F5B-AF02-FDD17CE8A68A}"/>
                </a:ext>
              </a:extLst>
            </p:cNvPr>
            <p:cNvSpPr txBox="1"/>
            <p:nvPr/>
          </p:nvSpPr>
          <p:spPr>
            <a:xfrm>
              <a:off x="215239" y="302180"/>
              <a:ext cx="1515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042A54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04 NVIDIA</a:t>
              </a:r>
              <a:endPara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042A54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05A8CC-8E45-4E59-A7C9-0AC4D605A7EB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29FDA00-3F13-4BC2-858C-B8875BBB0EE6}"/>
              </a:ext>
            </a:extLst>
          </p:cNvPr>
          <p:cNvSpPr txBox="1"/>
          <p:nvPr/>
        </p:nvSpPr>
        <p:spPr>
          <a:xfrm>
            <a:off x="3978273" y="722238"/>
            <a:ext cx="5051405" cy="230832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en-US" altLang="ko-KR" spc="-150" dirty="0" err="1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GauGAN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  </a:t>
            </a:r>
          </a:p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간단한 그림을 화려하고 사실적으로 만들어 주는 기술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왼쪽의 장면의 레이아웃을 나타내는 스케치로</a:t>
            </a:r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오른쪽의 </a:t>
            </a:r>
            <a:r>
              <a:rPr lang="ko-KR" altLang="en-US" spc="-150" dirty="0" err="1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레이블된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사실적인 이미지를 생성함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스타일 전송 알고리즘을 통해 낮 장면을 일몰로 변경하거나 사실적인 이미지를 그림으로 변경해주는 기술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5" name="그림 4" descr="모니터, 화면, 앉아있는, 쥐고있는이(가) 표시된 사진&#10;&#10;자동 생성된 설명">
            <a:extLst>
              <a:ext uri="{FF2B5EF4-FFF2-40B4-BE49-F238E27FC236}">
                <a16:creationId xmlns:a16="http://schemas.microsoft.com/office/drawing/2014/main" id="{E322DCC4-14FA-47AF-82F1-5931AEB75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08" y="3594792"/>
            <a:ext cx="3676549" cy="3008415"/>
          </a:xfrm>
          <a:prstGeom prst="rect">
            <a:avLst/>
          </a:prstGeom>
        </p:spPr>
      </p:pic>
      <p:pic>
        <p:nvPicPr>
          <p:cNvPr id="8" name="그림 7" descr="앉아있는, 사진, 쥐고있는, 모니터이(가) 표시된 사진&#10;&#10;자동 생성된 설명">
            <a:extLst>
              <a:ext uri="{FF2B5EF4-FFF2-40B4-BE49-F238E27FC236}">
                <a16:creationId xmlns:a16="http://schemas.microsoft.com/office/drawing/2014/main" id="{287ED7D6-351A-44B9-9DF9-F70C4DA31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39" y="3591655"/>
            <a:ext cx="3676549" cy="3011552"/>
          </a:xfrm>
          <a:prstGeom prst="rect">
            <a:avLst/>
          </a:prstGeom>
        </p:spPr>
      </p:pic>
      <p:pic>
        <p:nvPicPr>
          <p:cNvPr id="4" name="그림 3" descr="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1D8A245B-D5DB-4574-80C0-9DFB38602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38" y="3591655"/>
            <a:ext cx="3676549" cy="30216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D03CE9-EB34-4191-B6D6-59DBF37AB7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07" y="3604919"/>
            <a:ext cx="3676549" cy="3008415"/>
          </a:xfrm>
          <a:prstGeom prst="rect">
            <a:avLst/>
          </a:prstGeom>
        </p:spPr>
      </p:pic>
      <p:pic>
        <p:nvPicPr>
          <p:cNvPr id="19" name="그림 3" descr="사진, 다른, 모니터, 디스플레이이(가) 표시된 사진&#10;&#10;매우 높은 신뢰도로 생성된 설명">
            <a:extLst>
              <a:ext uri="{FF2B5EF4-FFF2-40B4-BE49-F238E27FC236}">
                <a16:creationId xmlns:a16="http://schemas.microsoft.com/office/drawing/2014/main" id="{EA4186F3-9B2B-4B2D-822D-5FBA342170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205" y="3474719"/>
            <a:ext cx="7931681" cy="314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이미지2">
            <a:extLst>
              <a:ext uri="{FF2B5EF4-FFF2-40B4-BE49-F238E27FC236}">
                <a16:creationId xmlns:a16="http://schemas.microsoft.com/office/drawing/2014/main" id="{DB8E20B9-EA42-443F-B8B2-F72871EBD6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80339" y="3922345"/>
            <a:ext cx="4043879" cy="2628265"/>
          </a:xfrm>
          <a:prstGeom prst="rect">
            <a:avLst/>
          </a:prstGeom>
        </p:spPr>
      </p:pic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879414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reeform 23"/>
          <p:cNvSpPr>
            <a:spLocks/>
          </p:cNvSpPr>
          <p:nvPr/>
        </p:nvSpPr>
        <p:spPr bwMode="auto">
          <a:xfrm>
            <a:off x="7486329" y="5295726"/>
            <a:ext cx="654884" cy="890121"/>
          </a:xfrm>
          <a:custGeom>
            <a:avLst/>
            <a:gdLst>
              <a:gd name="T0" fmla="*/ 1630 w 4809"/>
              <a:gd name="T1" fmla="*/ 0 h 6357"/>
              <a:gd name="T2" fmla="*/ 4809 w 4809"/>
              <a:gd name="T3" fmla="*/ 3178 h 6357"/>
              <a:gd name="T4" fmla="*/ 1630 w 4809"/>
              <a:gd name="T5" fmla="*/ 6357 h 6357"/>
              <a:gd name="T6" fmla="*/ 0 w 4809"/>
              <a:gd name="T7" fmla="*/ 5907 h 6357"/>
              <a:gd name="T8" fmla="*/ 1630 w 4809"/>
              <a:gd name="T9" fmla="*/ 3178 h 6357"/>
              <a:gd name="T10" fmla="*/ 1630 w 4809"/>
              <a:gd name="T11" fmla="*/ 0 h 6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09" h="6357">
                <a:moveTo>
                  <a:pt x="1630" y="0"/>
                </a:moveTo>
                <a:cubicBezTo>
                  <a:pt x="3386" y="0"/>
                  <a:pt x="4809" y="1423"/>
                  <a:pt x="4809" y="3178"/>
                </a:cubicBezTo>
                <a:cubicBezTo>
                  <a:pt x="4809" y="4934"/>
                  <a:pt x="3386" y="6357"/>
                  <a:pt x="1630" y="6357"/>
                </a:cubicBezTo>
                <a:cubicBezTo>
                  <a:pt x="1056" y="6357"/>
                  <a:pt x="493" y="6201"/>
                  <a:pt x="0" y="5907"/>
                </a:cubicBezTo>
                <a:lnTo>
                  <a:pt x="1630" y="3178"/>
                </a:lnTo>
                <a:lnTo>
                  <a:pt x="1630" y="0"/>
                </a:lnTo>
                <a:close/>
              </a:path>
            </a:pathLst>
          </a:custGeom>
          <a:noFill/>
          <a:ln w="17463" cap="flat">
            <a:noFill/>
            <a:prstDash val="solid"/>
            <a:round/>
            <a:headEnd/>
            <a:tailEnd/>
          </a:ln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pc="-150"/>
          </a:p>
        </p:txBody>
      </p:sp>
      <p:sp>
        <p:nvSpPr>
          <p:cNvPr id="62" name="Freeform 25"/>
          <p:cNvSpPr>
            <a:spLocks/>
          </p:cNvSpPr>
          <p:nvPr/>
        </p:nvSpPr>
        <p:spPr bwMode="auto">
          <a:xfrm>
            <a:off x="3685283" y="3773120"/>
            <a:ext cx="903646" cy="1004647"/>
          </a:xfrm>
          <a:custGeom>
            <a:avLst/>
            <a:gdLst>
              <a:gd name="T0" fmla="*/ 1918 w 3548"/>
              <a:gd name="T1" fmla="*/ 3978 h 3978"/>
              <a:gd name="T2" fmla="*/ 625 w 3548"/>
              <a:gd name="T3" fmla="*/ 0 h 3978"/>
              <a:gd name="T4" fmla="*/ 3548 w 3548"/>
              <a:gd name="T5" fmla="*/ 1249 h 3978"/>
              <a:gd name="T6" fmla="*/ 1918 w 3548"/>
              <a:gd name="T7" fmla="*/ 3978 h 3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48" h="3978">
                <a:moveTo>
                  <a:pt x="1918" y="3978"/>
                </a:moveTo>
                <a:cubicBezTo>
                  <a:pt x="552" y="3162"/>
                  <a:pt x="0" y="1463"/>
                  <a:pt x="625" y="0"/>
                </a:cubicBezTo>
                <a:lnTo>
                  <a:pt x="3548" y="1249"/>
                </a:lnTo>
                <a:lnTo>
                  <a:pt x="1918" y="3978"/>
                </a:lnTo>
                <a:close/>
              </a:path>
            </a:pathLst>
          </a:custGeom>
          <a:noFill/>
          <a:ln w="17463" cap="flat">
            <a:noFill/>
            <a:prstDash val="solid"/>
            <a:round/>
            <a:headEnd/>
            <a:tailEnd/>
          </a:ln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pc="-150"/>
          </a:p>
        </p:txBody>
      </p:sp>
      <p:sp>
        <p:nvSpPr>
          <p:cNvPr id="1027" name="Freeform 29"/>
          <p:cNvSpPr>
            <a:spLocks/>
          </p:cNvSpPr>
          <p:nvPr/>
        </p:nvSpPr>
        <p:spPr bwMode="auto">
          <a:xfrm>
            <a:off x="4173451" y="3285717"/>
            <a:ext cx="415479" cy="802646"/>
          </a:xfrm>
          <a:custGeom>
            <a:avLst/>
            <a:gdLst>
              <a:gd name="T0" fmla="*/ 0 w 1630"/>
              <a:gd name="T1" fmla="*/ 450 h 3178"/>
              <a:gd name="T2" fmla="*/ 1630 w 1630"/>
              <a:gd name="T3" fmla="*/ 0 h 3178"/>
              <a:gd name="T4" fmla="*/ 1630 w 1630"/>
              <a:gd name="T5" fmla="*/ 3178 h 3178"/>
              <a:gd name="T6" fmla="*/ 0 w 1630"/>
              <a:gd name="T7" fmla="*/ 450 h 3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0" h="3178">
                <a:moveTo>
                  <a:pt x="0" y="450"/>
                </a:moveTo>
                <a:cubicBezTo>
                  <a:pt x="493" y="155"/>
                  <a:pt x="1056" y="0"/>
                  <a:pt x="1630" y="0"/>
                </a:cubicBezTo>
                <a:lnTo>
                  <a:pt x="1630" y="3178"/>
                </a:lnTo>
                <a:lnTo>
                  <a:pt x="0" y="450"/>
                </a:lnTo>
                <a:close/>
              </a:path>
            </a:pathLst>
          </a:custGeom>
          <a:noFill/>
          <a:ln w="17463" cap="flat">
            <a:noFill/>
            <a:prstDash val="solid"/>
            <a:round/>
            <a:headEnd/>
            <a:tailEnd/>
          </a:ln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pc="-150"/>
          </a:p>
        </p:txBody>
      </p:sp>
      <p:sp>
        <p:nvSpPr>
          <p:cNvPr id="113" name="직사각형 112"/>
          <p:cNvSpPr/>
          <p:nvPr/>
        </p:nvSpPr>
        <p:spPr>
          <a:xfrm flipH="1">
            <a:off x="8953478" y="6296025"/>
            <a:ext cx="76200" cy="307182"/>
          </a:xfrm>
          <a:prstGeom prst="rect">
            <a:avLst/>
          </a:prstGeom>
          <a:solidFill>
            <a:srgbClr val="063E7B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15" name="TextBox 114"/>
          <p:cNvSpPr txBox="1"/>
          <p:nvPr/>
        </p:nvSpPr>
        <p:spPr>
          <a:xfrm>
            <a:off x="565216" y="2570665"/>
            <a:ext cx="1031051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예측배송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353615" y="2918689"/>
            <a:ext cx="1522810" cy="45719"/>
          </a:xfrm>
          <a:prstGeom prst="rect">
            <a:avLst/>
          </a:prstGeom>
          <a:solidFill>
            <a:srgbClr val="063E7B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B807738-CE0C-4BD9-8C73-CA7C666C315B}"/>
              </a:ext>
            </a:extLst>
          </p:cNvPr>
          <p:cNvGrpSpPr/>
          <p:nvPr/>
        </p:nvGrpSpPr>
        <p:grpSpPr>
          <a:xfrm>
            <a:off x="177139" y="302180"/>
            <a:ext cx="1836990" cy="461665"/>
            <a:chOff x="177139" y="302180"/>
            <a:chExt cx="1836990" cy="461665"/>
          </a:xfrm>
          <a:scene3d>
            <a:camera prst="obliqueTopLeft"/>
            <a:lightRig rig="threePt" dir="t"/>
          </a:scene3d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357580-BAF2-4F5B-AF02-FDD17CE8A68A}"/>
                </a:ext>
              </a:extLst>
            </p:cNvPr>
            <p:cNvSpPr txBox="1"/>
            <p:nvPr/>
          </p:nvSpPr>
          <p:spPr>
            <a:xfrm>
              <a:off x="215239" y="302180"/>
              <a:ext cx="17988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042A54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05 AMAZON</a:t>
              </a:r>
              <a:endPara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042A54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05A8CC-8E45-4E59-A7C9-0AC4D605A7EB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26" name="Picture 2" descr="Amazon logo PNG">
            <a:extLst>
              <a:ext uri="{FF2B5EF4-FFF2-40B4-BE49-F238E27FC236}">
                <a16:creationId xmlns:a16="http://schemas.microsoft.com/office/drawing/2014/main" id="{FF4C247B-780E-4713-B3B6-ECAFFF824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39" y="1333486"/>
            <a:ext cx="3254971" cy="109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 anticipatory shipping png에 대한 이미지 검색결과">
            <a:extLst>
              <a:ext uri="{FF2B5EF4-FFF2-40B4-BE49-F238E27FC236}">
                <a16:creationId xmlns:a16="http://schemas.microsoft.com/office/drawing/2014/main" id="{85810CFF-A926-4ECA-99B0-5B578C42B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38" y="3922344"/>
            <a:ext cx="4043878" cy="254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 anticipatory shipping에 대한 이미지 검색결과">
            <a:extLst>
              <a:ext uri="{FF2B5EF4-FFF2-40B4-BE49-F238E27FC236}">
                <a16:creationId xmlns:a16="http://schemas.microsoft.com/office/drawing/2014/main" id="{1083BB4E-6423-4DEC-B40B-8B42E25A3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784" y="3922344"/>
            <a:ext cx="4043878" cy="254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90AF373-3931-4067-9A4E-0D098FE3FF37}"/>
              </a:ext>
            </a:extLst>
          </p:cNvPr>
          <p:cNvSpPr txBox="1"/>
          <p:nvPr/>
        </p:nvSpPr>
        <p:spPr>
          <a:xfrm>
            <a:off x="4641353" y="688182"/>
            <a:ext cx="4249308" cy="258532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아마존의 풍부한 고객정보를 활용하여</a:t>
            </a:r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아마존 쇼핑 및 배송에 관련된 서비스 개발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“Anticipatory shipping”</a:t>
            </a:r>
          </a:p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지속적인 구매자 데이터 기반 서비스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구매자의 구매 여부를 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예측한 뒤 </a:t>
            </a:r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미리 물품을 고객과 가까운 물류 창고로 이동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구매자는 구매 결정 후 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안에 제품수령 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6551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docs.alibabagroup.com/assets2/images/en/news/library_logos_tmall_large.png">
            <a:extLst>
              <a:ext uri="{FF2B5EF4-FFF2-40B4-BE49-F238E27FC236}">
                <a16:creationId xmlns:a16="http://schemas.microsoft.com/office/drawing/2014/main" id="{7E885040-1317-4092-8442-6A140FB06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183" y="4621981"/>
            <a:ext cx="3683086" cy="100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>
            <a:cxnSpLocks/>
          </p:cNvCxnSpPr>
          <p:nvPr/>
        </p:nvCxnSpPr>
        <p:spPr>
          <a:xfrm>
            <a:off x="0" y="879414"/>
            <a:ext cx="1341938" cy="0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reeform 23"/>
          <p:cNvSpPr>
            <a:spLocks/>
          </p:cNvSpPr>
          <p:nvPr/>
        </p:nvSpPr>
        <p:spPr bwMode="auto">
          <a:xfrm>
            <a:off x="7486329" y="5295726"/>
            <a:ext cx="654884" cy="890121"/>
          </a:xfrm>
          <a:custGeom>
            <a:avLst/>
            <a:gdLst>
              <a:gd name="T0" fmla="*/ 1630 w 4809"/>
              <a:gd name="T1" fmla="*/ 0 h 6357"/>
              <a:gd name="T2" fmla="*/ 4809 w 4809"/>
              <a:gd name="T3" fmla="*/ 3178 h 6357"/>
              <a:gd name="T4" fmla="*/ 1630 w 4809"/>
              <a:gd name="T5" fmla="*/ 6357 h 6357"/>
              <a:gd name="T6" fmla="*/ 0 w 4809"/>
              <a:gd name="T7" fmla="*/ 5907 h 6357"/>
              <a:gd name="T8" fmla="*/ 1630 w 4809"/>
              <a:gd name="T9" fmla="*/ 3178 h 6357"/>
              <a:gd name="T10" fmla="*/ 1630 w 4809"/>
              <a:gd name="T11" fmla="*/ 0 h 6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09" h="6357">
                <a:moveTo>
                  <a:pt x="1630" y="0"/>
                </a:moveTo>
                <a:cubicBezTo>
                  <a:pt x="3386" y="0"/>
                  <a:pt x="4809" y="1423"/>
                  <a:pt x="4809" y="3178"/>
                </a:cubicBezTo>
                <a:cubicBezTo>
                  <a:pt x="4809" y="4934"/>
                  <a:pt x="3386" y="6357"/>
                  <a:pt x="1630" y="6357"/>
                </a:cubicBezTo>
                <a:cubicBezTo>
                  <a:pt x="1056" y="6357"/>
                  <a:pt x="493" y="6201"/>
                  <a:pt x="0" y="5907"/>
                </a:cubicBezTo>
                <a:lnTo>
                  <a:pt x="1630" y="3178"/>
                </a:lnTo>
                <a:lnTo>
                  <a:pt x="1630" y="0"/>
                </a:lnTo>
                <a:close/>
              </a:path>
            </a:pathLst>
          </a:custGeom>
          <a:noFill/>
          <a:ln w="17463" cap="flat">
            <a:noFill/>
            <a:prstDash val="solid"/>
            <a:round/>
            <a:headEnd/>
            <a:tailEnd/>
          </a:ln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pc="-150"/>
          </a:p>
        </p:txBody>
      </p:sp>
      <p:sp>
        <p:nvSpPr>
          <p:cNvPr id="62" name="Freeform 25"/>
          <p:cNvSpPr>
            <a:spLocks/>
          </p:cNvSpPr>
          <p:nvPr/>
        </p:nvSpPr>
        <p:spPr bwMode="auto">
          <a:xfrm>
            <a:off x="3685283" y="3773120"/>
            <a:ext cx="903646" cy="1004647"/>
          </a:xfrm>
          <a:custGeom>
            <a:avLst/>
            <a:gdLst>
              <a:gd name="T0" fmla="*/ 1918 w 3548"/>
              <a:gd name="T1" fmla="*/ 3978 h 3978"/>
              <a:gd name="T2" fmla="*/ 625 w 3548"/>
              <a:gd name="T3" fmla="*/ 0 h 3978"/>
              <a:gd name="T4" fmla="*/ 3548 w 3548"/>
              <a:gd name="T5" fmla="*/ 1249 h 3978"/>
              <a:gd name="T6" fmla="*/ 1918 w 3548"/>
              <a:gd name="T7" fmla="*/ 3978 h 3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48" h="3978">
                <a:moveTo>
                  <a:pt x="1918" y="3978"/>
                </a:moveTo>
                <a:cubicBezTo>
                  <a:pt x="552" y="3162"/>
                  <a:pt x="0" y="1463"/>
                  <a:pt x="625" y="0"/>
                </a:cubicBezTo>
                <a:lnTo>
                  <a:pt x="3548" y="1249"/>
                </a:lnTo>
                <a:lnTo>
                  <a:pt x="1918" y="3978"/>
                </a:lnTo>
                <a:close/>
              </a:path>
            </a:pathLst>
          </a:custGeom>
          <a:noFill/>
          <a:ln w="17463" cap="flat">
            <a:noFill/>
            <a:prstDash val="solid"/>
            <a:round/>
            <a:headEnd/>
            <a:tailEnd/>
          </a:ln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pc="-150"/>
          </a:p>
        </p:txBody>
      </p:sp>
      <p:sp>
        <p:nvSpPr>
          <p:cNvPr id="1027" name="Freeform 29"/>
          <p:cNvSpPr>
            <a:spLocks/>
          </p:cNvSpPr>
          <p:nvPr/>
        </p:nvSpPr>
        <p:spPr bwMode="auto">
          <a:xfrm>
            <a:off x="4173451" y="3285717"/>
            <a:ext cx="415479" cy="802646"/>
          </a:xfrm>
          <a:custGeom>
            <a:avLst/>
            <a:gdLst>
              <a:gd name="T0" fmla="*/ 0 w 1630"/>
              <a:gd name="T1" fmla="*/ 450 h 3178"/>
              <a:gd name="T2" fmla="*/ 1630 w 1630"/>
              <a:gd name="T3" fmla="*/ 0 h 3178"/>
              <a:gd name="T4" fmla="*/ 1630 w 1630"/>
              <a:gd name="T5" fmla="*/ 3178 h 3178"/>
              <a:gd name="T6" fmla="*/ 0 w 1630"/>
              <a:gd name="T7" fmla="*/ 450 h 3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0" h="3178">
                <a:moveTo>
                  <a:pt x="0" y="450"/>
                </a:moveTo>
                <a:cubicBezTo>
                  <a:pt x="493" y="155"/>
                  <a:pt x="1056" y="0"/>
                  <a:pt x="1630" y="0"/>
                </a:cubicBezTo>
                <a:lnTo>
                  <a:pt x="1630" y="3178"/>
                </a:lnTo>
                <a:lnTo>
                  <a:pt x="0" y="450"/>
                </a:lnTo>
                <a:close/>
              </a:path>
            </a:pathLst>
          </a:custGeom>
          <a:noFill/>
          <a:ln w="17463" cap="flat">
            <a:noFill/>
            <a:prstDash val="solid"/>
            <a:round/>
            <a:headEnd/>
            <a:tailEnd/>
          </a:ln>
          <a:scene3d>
            <a:camera prst="obliqueTop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pc="-150"/>
          </a:p>
        </p:txBody>
      </p:sp>
      <p:sp>
        <p:nvSpPr>
          <p:cNvPr id="113" name="직사각형 112"/>
          <p:cNvSpPr/>
          <p:nvPr/>
        </p:nvSpPr>
        <p:spPr>
          <a:xfrm flipH="1">
            <a:off x="8953478" y="6296025"/>
            <a:ext cx="76200" cy="307182"/>
          </a:xfrm>
          <a:prstGeom prst="rect">
            <a:avLst/>
          </a:prstGeom>
          <a:solidFill>
            <a:srgbClr val="063E7B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/>
          </a:p>
        </p:txBody>
      </p:sp>
      <p:sp>
        <p:nvSpPr>
          <p:cNvPr id="115" name="TextBox 114"/>
          <p:cNvSpPr txBox="1"/>
          <p:nvPr/>
        </p:nvSpPr>
        <p:spPr>
          <a:xfrm>
            <a:off x="536361" y="2570665"/>
            <a:ext cx="1088761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 유통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353615" y="2918689"/>
            <a:ext cx="1522810" cy="45719"/>
          </a:xfrm>
          <a:prstGeom prst="rect">
            <a:avLst/>
          </a:prstGeom>
          <a:solidFill>
            <a:srgbClr val="063E7B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B807738-CE0C-4BD9-8C73-CA7C666C315B}"/>
              </a:ext>
            </a:extLst>
          </p:cNvPr>
          <p:cNvGrpSpPr/>
          <p:nvPr/>
        </p:nvGrpSpPr>
        <p:grpSpPr>
          <a:xfrm>
            <a:off x="177139" y="302180"/>
            <a:ext cx="1792106" cy="461665"/>
            <a:chOff x="177139" y="302180"/>
            <a:chExt cx="1792106" cy="461665"/>
          </a:xfrm>
          <a:scene3d>
            <a:camera prst="obliqueTopLeft"/>
            <a:lightRig rig="threePt" dir="t"/>
          </a:scene3d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357580-BAF2-4F5B-AF02-FDD17CE8A68A}"/>
                </a:ext>
              </a:extLst>
            </p:cNvPr>
            <p:cNvSpPr txBox="1"/>
            <p:nvPr/>
          </p:nvSpPr>
          <p:spPr>
            <a:xfrm>
              <a:off x="215239" y="302180"/>
              <a:ext cx="17540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042A54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06 ALIBABA</a:t>
              </a:r>
              <a:endPara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042A54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F05A8CC-8E45-4E59-A7C9-0AC4D605A7EB}"/>
                </a:ext>
              </a:extLst>
            </p:cNvPr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050" name="Picture 2" descr="https://docs.alibabagroup.com/assets2/images/en/news/library_logos_alibababh_large.png">
            <a:extLst>
              <a:ext uri="{FF2B5EF4-FFF2-40B4-BE49-F238E27FC236}">
                <a16:creationId xmlns:a16="http://schemas.microsoft.com/office/drawing/2014/main" id="{6A9E16DF-BDB1-4FB3-9A8C-EFE17229C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39" y="1276154"/>
            <a:ext cx="3628974" cy="95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mall chat service에 대한 이미지 검색결과">
            <a:extLst>
              <a:ext uri="{FF2B5EF4-FFF2-40B4-BE49-F238E27FC236}">
                <a16:creationId xmlns:a16="http://schemas.microsoft.com/office/drawing/2014/main" id="{46CEF49D-A495-4D81-BEC5-7788B6DFE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70" y="3950098"/>
            <a:ext cx="4043879" cy="240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E003B5-656C-4A2C-B670-4BEBB3A31E09}"/>
              </a:ext>
            </a:extLst>
          </p:cNvPr>
          <p:cNvSpPr txBox="1"/>
          <p:nvPr/>
        </p:nvSpPr>
        <p:spPr>
          <a:xfrm>
            <a:off x="4742270" y="688182"/>
            <a:ext cx="4249308" cy="286232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2030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년까지 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170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 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산업에 투자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다방면의 사업에서 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적극 활용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알리 페이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  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생체 인식 기술 결제 플랫폼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pc="-150" dirty="0" err="1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알리샤오미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 AI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상담 </a:t>
            </a:r>
            <a:r>
              <a:rPr lang="ko-KR" altLang="en-US" spc="-150" dirty="0" err="1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pc="-150" dirty="0" err="1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다링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  AI 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관제사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pc="-150" dirty="0" err="1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루반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 AI 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디자이너 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기술을 활용하여 중국 최대 쇼핑 행사인 </a:t>
            </a:r>
            <a:endParaRPr lang="en-US" altLang="ko-KR" spc="-150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pc="-150" dirty="0" err="1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광군절에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28</a:t>
            </a:r>
            <a:r>
              <a:rPr lang="ko-KR" altLang="en-US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조원 매출 기록</a:t>
            </a:r>
            <a:r>
              <a:rPr lang="en-US" altLang="ko-KR" spc="-150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7981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4740F04D9A2244F9DD43C3ACFE1553B" ma:contentTypeVersion="7" ma:contentTypeDescription="새 문서를 만듭니다." ma:contentTypeScope="" ma:versionID="7880553609202a5a6b9679ab4990d745">
  <xsd:schema xmlns:xsd="http://www.w3.org/2001/XMLSchema" xmlns:xs="http://www.w3.org/2001/XMLSchema" xmlns:p="http://schemas.microsoft.com/office/2006/metadata/properties" xmlns:ns2="545ff6fc-d6ca-45b2-8b05-c05957fffb93" targetNamespace="http://schemas.microsoft.com/office/2006/metadata/properties" ma:root="true" ma:fieldsID="13e8e3cb6d740565bd1995bf7f3a0b0b" ns2:_="">
    <xsd:import namespace="545ff6fc-d6ca-45b2-8b05-c05957fffb9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5ff6fc-d6ca-45b2-8b05-c05957fffb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416D9EF-36C7-43ED-8971-0C3925396B3D}"/>
</file>

<file path=customXml/itemProps2.xml><?xml version="1.0" encoding="utf-8"?>
<ds:datastoreItem xmlns:ds="http://schemas.openxmlformats.org/officeDocument/2006/customXml" ds:itemID="{88F00B02-D7A6-4865-BF65-CB49945730A1}"/>
</file>

<file path=customXml/itemProps3.xml><?xml version="1.0" encoding="utf-8"?>
<ds:datastoreItem xmlns:ds="http://schemas.openxmlformats.org/officeDocument/2006/customXml" ds:itemID="{4FF2FAF3-9AAB-4D42-801C-C0D86BD3CCC5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1005</TotalTime>
  <Words>574</Words>
  <Application>Microsoft Office PowerPoint</Application>
  <PresentationFormat>화면 슬라이드 쇼(4:3)</PresentationFormat>
  <Paragraphs>118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나눔스퀘어</vt:lpstr>
      <vt:lpstr>Arial</vt:lpstr>
      <vt:lpstr>Calibri</vt:lpstr>
      <vt:lpstr>나눔스퀘어 ExtraBold</vt:lpstr>
      <vt:lpstr>나눔스퀘어 Bold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윤현</dc:creator>
  <cp:lastModifiedBy>은석 강</cp:lastModifiedBy>
  <cp:revision>183</cp:revision>
  <dcterms:created xsi:type="dcterms:W3CDTF">2018-04-28T11:10:27Z</dcterms:created>
  <dcterms:modified xsi:type="dcterms:W3CDTF">2020-01-19T04:10:31Z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0x010100F4740F04D9A2244F9DD43C3ACFE1553B</vt:lpwstr>
  </property>
</Properties>
</file>